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 id="2147483662"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embeddedFontLst>
    <p:embeddedFont>
      <p:font typeface="Roboto" panose="02000000000000000000" pitchFamily="2" charset="0"/>
      <p:regular r:id="rId21"/>
      <p:bold r:id="rId22"/>
      <p:italic r:id="rId23"/>
      <p:boldItalic r:id="rId24"/>
    </p:embeddedFont>
    <p:embeddedFont>
      <p:font typeface="Trebuchet MS" panose="020B0603020202020204" pitchFamily="3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89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1.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5.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4.fntdata"/><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3d2d8e231af_4_2: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g3d2d8e231af_4_2: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
              <a:t>SPEAKER NOTES — Slide 1: Title</a:t>
            </a:r>
            <a:br>
              <a:rPr lang="en"/>
            </a:br>
            <a:r>
              <a:rPr lang="en"/>
              <a:t>Welcome everyone. Today's session covers two connected things:</a:t>
            </a:r>
            <a:br>
              <a:rPr lang="en"/>
            </a:br>
            <a:r>
              <a:rPr lang="en"/>
              <a:t>1. WHY we do AI ethics — five practical reasons that matter for your career</a:t>
            </a:r>
            <a:br>
              <a:rPr lang="en"/>
            </a:br>
            <a:r>
              <a:rPr lang="en"/>
              <a:t>2. HOW ethics audits actually work — a three-part process you can use professionally</a:t>
            </a:r>
            <a:br>
              <a:rPr lang="en"/>
            </a:br>
            <a:br>
              <a:rPr lang="en"/>
            </a:br>
            <a:r>
              <a:rPr lang="en"/>
              <a:t>This isn't abstract philosophy. By the end of this lecture you'll understand a skill set that companies are paying for and that regulators are starting to require. Let's get into it.</a:t>
            </a:r>
            <a:endParaRPr/>
          </a:p>
        </p:txBody>
      </p:sp>
      <p:sp>
        <p:nvSpPr>
          <p:cNvPr id="56" name="Google Shape;56;g3d2d8e231af_4_2: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39689cf7b88_3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39689cf7b88_3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39689cf7b88_3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39689cf7b88_3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3d2d8e231af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3d2d8e231af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3d2d8e231af_0_9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3d2d8e231af_0_9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3d2d8e231af_0_9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3d2d8e231af_0_9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3d2d8e231af_0_9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3d2d8e231af_0_9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3d2d8e231af_0_10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3d2d8e231af_0_10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3d2d8e231af_0_10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d2d8e231af_0_10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39689cf7b88_6_2: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 name="Google Shape;67;g39689cf7b88_6_2: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39689cf7b88_6_2: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9689cf7b88_6_39: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g39689cf7b88_6_39: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g39689cf7b88_6_39: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9689cf7b88_6_65: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g39689cf7b88_6_65: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g39689cf7b88_6_65: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9689cf7b88_8_0: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g39689cf7b88_8_0: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g39689cf7b88_8_0: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9689cf7b88_8_25: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g39689cf7b88_8_25: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g39689cf7b88_8_25: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9689cf7b88_10_0:notes"/>
          <p:cNvSpPr>
            <a:spLocks noGrp="1" noRot="1" noChangeAspect="1"/>
          </p:cNvSpPr>
          <p:nvPr>
            <p:ph type="sldImg" idx="2"/>
          </p:nvPr>
        </p:nvSpPr>
        <p:spPr>
          <a:xfrm>
            <a:off x="914400" y="1143000"/>
            <a:ext cx="73152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4" name="Google Shape;214;g39689cf7b88_10_0:notes"/>
          <p:cNvSpPr txBox="1">
            <a:spLocks noGrp="1"/>
          </p:cNvSpPr>
          <p:nvPr>
            <p:ph type="body" idx="1"/>
          </p:nvPr>
        </p:nvSpPr>
        <p:spPr>
          <a:xfrm>
            <a:off x="914400" y="4400550"/>
            <a:ext cx="73152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g39689cf7b88_10_0:notes"/>
          <p:cNvSpPr txBox="1">
            <a:spLocks noGrp="1"/>
          </p:cNvSpPr>
          <p:nvPr>
            <p:ph type="sldNum" idx="12"/>
          </p:nvPr>
        </p:nvSpPr>
        <p:spPr>
          <a:xfrm>
            <a:off x="5179484" y="8685213"/>
            <a:ext cx="39624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39689cf7b88_4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39689cf7b88_4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39689cf7b88_3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39689cf7b88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50"/>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5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51"/>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7"/>
        <p:cNvGrpSpPr/>
        <p:nvPr/>
      </p:nvGrpSpPr>
      <p:grpSpPr>
        <a:xfrm>
          <a:off x="0" y="0"/>
          <a:ext cx="0" cy="0"/>
          <a:chOff x="0" y="0"/>
          <a:chExt cx="0" cy="0"/>
        </a:xfrm>
      </p:grpSpPr>
      <p:sp>
        <p:nvSpPr>
          <p:cNvPr id="58" name="Google Shape;58;p16"/>
          <p:cNvSpPr/>
          <p:nvPr/>
        </p:nvSpPr>
        <p:spPr>
          <a:xfrm>
            <a:off x="0" y="0"/>
            <a:ext cx="4663440" cy="514350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6"/>
          <p:cNvSpPr/>
          <p:nvPr/>
        </p:nvSpPr>
        <p:spPr>
          <a:xfrm>
            <a:off x="201168" y="201168"/>
            <a:ext cx="4261104" cy="4741164"/>
          </a:xfrm>
          <a:prstGeom prst="rect">
            <a:avLst/>
          </a:prstGeom>
          <a:noFill/>
          <a:ln w="254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6"/>
          <p:cNvSpPr/>
          <p:nvPr/>
        </p:nvSpPr>
        <p:spPr>
          <a:xfrm>
            <a:off x="457200" y="1005840"/>
            <a:ext cx="3931920" cy="25603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3800"/>
              <a:buFont typeface="Trebuchet MS"/>
              <a:buNone/>
            </a:pPr>
            <a:r>
              <a:rPr lang="en" sz="3800" b="1" i="0" u="none" strike="noStrike" cap="none">
                <a:solidFill>
                  <a:srgbClr val="FFFFFF"/>
                </a:solidFill>
                <a:latin typeface="Trebuchet MS"/>
                <a:ea typeface="Trebuchet MS"/>
                <a:cs typeface="Trebuchet MS"/>
                <a:sym typeface="Trebuchet MS"/>
              </a:rPr>
              <a:t>Why AI &amp;</a:t>
            </a:r>
            <a:endParaRPr sz="38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FFFFFF"/>
              </a:buClr>
              <a:buSzPts val="3800"/>
              <a:buFont typeface="Trebuchet MS"/>
              <a:buNone/>
            </a:pPr>
            <a:r>
              <a:rPr lang="en" sz="3800" b="1" i="0" u="none" strike="noStrike" cap="none">
                <a:solidFill>
                  <a:srgbClr val="FFFFFF"/>
                </a:solidFill>
                <a:latin typeface="Trebuchet MS"/>
                <a:ea typeface="Trebuchet MS"/>
                <a:cs typeface="Trebuchet MS"/>
                <a:sym typeface="Trebuchet MS"/>
              </a:rPr>
              <a:t>Tech Ethics</a:t>
            </a:r>
            <a:endParaRPr sz="38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FFFFFF"/>
              </a:buClr>
              <a:buSzPts val="3800"/>
              <a:buFont typeface="Trebuchet MS"/>
              <a:buNone/>
            </a:pPr>
            <a:r>
              <a:rPr lang="en" sz="3800" b="1" i="0" u="none" strike="noStrike" cap="none">
                <a:solidFill>
                  <a:srgbClr val="FFFFFF"/>
                </a:solidFill>
                <a:latin typeface="Trebuchet MS"/>
                <a:ea typeface="Trebuchet MS"/>
                <a:cs typeface="Trebuchet MS"/>
                <a:sym typeface="Trebuchet MS"/>
              </a:rPr>
              <a:t>Matters</a:t>
            </a:r>
            <a:endParaRPr sz="3800" b="0" i="0" u="none" strike="noStrike" cap="none">
              <a:solidFill>
                <a:schemeClr val="dk1"/>
              </a:solidFill>
              <a:latin typeface="Calibri"/>
              <a:ea typeface="Calibri"/>
              <a:cs typeface="Calibri"/>
              <a:sym typeface="Calibri"/>
            </a:endParaRPr>
          </a:p>
        </p:txBody>
      </p:sp>
      <p:sp>
        <p:nvSpPr>
          <p:cNvPr id="61" name="Google Shape;61;p16"/>
          <p:cNvSpPr/>
          <p:nvPr/>
        </p:nvSpPr>
        <p:spPr>
          <a:xfrm>
            <a:off x="4937760" y="1463040"/>
            <a:ext cx="38404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000"/>
              <a:buFont typeface="Calibri"/>
              <a:buNone/>
            </a:pPr>
            <a:endParaRPr sz="1000" b="0" i="0" u="none" strike="noStrike" cap="none">
              <a:solidFill>
                <a:schemeClr val="dk1"/>
              </a:solidFill>
              <a:latin typeface="Calibri"/>
              <a:ea typeface="Calibri"/>
              <a:cs typeface="Calibri"/>
              <a:sym typeface="Calibri"/>
            </a:endParaRPr>
          </a:p>
        </p:txBody>
      </p:sp>
      <p:sp>
        <p:nvSpPr>
          <p:cNvPr id="62" name="Google Shape;62;p16"/>
          <p:cNvSpPr/>
          <p:nvPr/>
        </p:nvSpPr>
        <p:spPr>
          <a:xfrm>
            <a:off x="4937760" y="1874520"/>
            <a:ext cx="3840480" cy="5943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2800"/>
              <a:buFont typeface="Trebuchet MS"/>
              <a:buNone/>
            </a:pPr>
            <a:r>
              <a:rPr lang="en" sz="2800" b="1">
                <a:solidFill>
                  <a:srgbClr val="2D2D2D"/>
                </a:solidFill>
                <a:latin typeface="Trebuchet MS"/>
                <a:ea typeface="Trebuchet MS"/>
                <a:cs typeface="Trebuchet MS"/>
                <a:sym typeface="Trebuchet MS"/>
              </a:rPr>
              <a:t>Using The Knowledge</a:t>
            </a:r>
            <a:endParaRPr sz="2800" b="0" i="0" u="none" strike="noStrike" cap="none">
              <a:solidFill>
                <a:schemeClr val="dk1"/>
              </a:solidFill>
              <a:latin typeface="Calibri"/>
              <a:ea typeface="Calibri"/>
              <a:cs typeface="Calibri"/>
              <a:sym typeface="Calibri"/>
            </a:endParaRPr>
          </a:p>
        </p:txBody>
      </p:sp>
      <p:sp>
        <p:nvSpPr>
          <p:cNvPr id="63" name="Google Shape;63;p16"/>
          <p:cNvSpPr/>
          <p:nvPr/>
        </p:nvSpPr>
        <p:spPr>
          <a:xfrm>
            <a:off x="4937760" y="2514600"/>
            <a:ext cx="1097280" cy="4572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16"/>
          <p:cNvSpPr/>
          <p:nvPr/>
        </p:nvSpPr>
        <p:spPr>
          <a:xfrm>
            <a:off x="4937760" y="2697480"/>
            <a:ext cx="3749040" cy="13716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200"/>
              <a:buFont typeface="Calibri"/>
              <a:buNone/>
            </a:pPr>
            <a:r>
              <a:rPr lang="en" sz="1200" b="0" i="0" u="none" strike="noStrike" cap="none">
                <a:solidFill>
                  <a:srgbClr val="7A5A57"/>
                </a:solidFill>
                <a:latin typeface="Calibri"/>
                <a:ea typeface="Calibri"/>
                <a:cs typeface="Calibri"/>
                <a:sym typeface="Calibri"/>
              </a:rPr>
              <a:t>Today we explore why ethics is not just a philosophical </a:t>
            </a:r>
            <a:r>
              <a:rPr lang="en" sz="1200">
                <a:solidFill>
                  <a:srgbClr val="7A5A57"/>
                </a:solidFill>
                <a:latin typeface="Calibri"/>
                <a:ea typeface="Calibri"/>
                <a:cs typeface="Calibri"/>
                <a:sym typeface="Calibri"/>
              </a:rPr>
              <a:t>but something</a:t>
            </a:r>
            <a:r>
              <a:rPr lang="en" sz="1200" b="0" i="0" u="none" strike="noStrike" cap="none">
                <a:solidFill>
                  <a:srgbClr val="7A5A57"/>
                </a:solidFill>
                <a:latin typeface="Calibri"/>
                <a:ea typeface="Calibri"/>
                <a:cs typeface="Calibri"/>
                <a:sym typeface="Calibri"/>
              </a:rPr>
              <a:t> practical, professional, and increasingly legal requirement for anyone building AI and technology products.</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04A3E"/>
        </a:solidFill>
        <a:effectLst/>
      </p:bgPr>
    </p:bg>
    <p:spTree>
      <p:nvGrpSpPr>
        <p:cNvPr id="1" name="Shape 256"/>
        <p:cNvGrpSpPr/>
        <p:nvPr/>
      </p:nvGrpSpPr>
      <p:grpSpPr>
        <a:xfrm>
          <a:off x="0" y="0"/>
          <a:ext cx="0" cy="0"/>
          <a:chOff x="0" y="0"/>
          <a:chExt cx="0" cy="0"/>
        </a:xfrm>
      </p:grpSpPr>
      <p:sp>
        <p:nvSpPr>
          <p:cNvPr id="257" name="Google Shape;257;p25"/>
          <p:cNvSpPr/>
          <p:nvPr/>
        </p:nvSpPr>
        <p:spPr>
          <a:xfrm>
            <a:off x="0" y="0"/>
            <a:ext cx="9144000" cy="96000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5"/>
          <p:cNvSpPr txBox="1"/>
          <p:nvPr/>
        </p:nvSpPr>
        <p:spPr>
          <a:xfrm>
            <a:off x="457200" y="0"/>
            <a:ext cx="8229600" cy="96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What is an Ethics Audit? · 3-Part Framework</a:t>
            </a:r>
            <a:endParaRPr sz="2200" b="1">
              <a:solidFill>
                <a:schemeClr val="lt1"/>
              </a:solidFill>
              <a:latin typeface="Trebuchet MS"/>
              <a:ea typeface="Trebuchet MS"/>
              <a:cs typeface="Trebuchet MS"/>
              <a:sym typeface="Trebuchet MS"/>
            </a:endParaRPr>
          </a:p>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1: Social/Technical Scenario</a:t>
            </a:r>
            <a:endParaRPr sz="2200" b="1">
              <a:solidFill>
                <a:schemeClr val="lt1"/>
              </a:solidFill>
              <a:latin typeface="Trebuchet MS"/>
              <a:ea typeface="Trebuchet MS"/>
              <a:cs typeface="Trebuchet MS"/>
              <a:sym typeface="Trebuchet MS"/>
            </a:endParaRPr>
          </a:p>
        </p:txBody>
      </p:sp>
      <p:sp>
        <p:nvSpPr>
          <p:cNvPr id="259" name="Google Shape;259;p25"/>
          <p:cNvSpPr/>
          <p:nvPr/>
        </p:nvSpPr>
        <p:spPr>
          <a:xfrm>
            <a:off x="307450" y="1216550"/>
            <a:ext cx="3599700" cy="3744000"/>
          </a:xfrm>
          <a:prstGeom prst="rect">
            <a:avLst/>
          </a:prstGeom>
          <a:solidFill>
            <a:srgbClr val="D95F52"/>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5"/>
          <p:cNvSpPr/>
          <p:nvPr/>
        </p:nvSpPr>
        <p:spPr>
          <a:xfrm>
            <a:off x="307400" y="1216550"/>
            <a:ext cx="3599700" cy="549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5"/>
          <p:cNvSpPr/>
          <p:nvPr/>
        </p:nvSpPr>
        <p:spPr>
          <a:xfrm>
            <a:off x="5167300" y="1216550"/>
            <a:ext cx="3599700" cy="3744000"/>
          </a:xfrm>
          <a:prstGeom prst="rect">
            <a:avLst/>
          </a:prstGeom>
          <a:solidFill>
            <a:srgbClr val="D95F52"/>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5"/>
          <p:cNvSpPr/>
          <p:nvPr/>
        </p:nvSpPr>
        <p:spPr>
          <a:xfrm>
            <a:off x="5167250" y="1216550"/>
            <a:ext cx="3599700" cy="549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5"/>
          <p:cNvSpPr txBox="1"/>
          <p:nvPr/>
        </p:nvSpPr>
        <p:spPr>
          <a:xfrm>
            <a:off x="607300" y="1528000"/>
            <a:ext cx="3000000" cy="461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a:solidFill>
                  <a:schemeClr val="lt1"/>
                </a:solidFill>
                <a:latin typeface="Trebuchet MS"/>
                <a:ea typeface="Trebuchet MS"/>
                <a:cs typeface="Trebuchet MS"/>
                <a:sym typeface="Trebuchet MS"/>
              </a:rPr>
              <a:t>The Meeting</a:t>
            </a:r>
            <a:endParaRPr>
              <a:solidFill>
                <a:schemeClr val="lt1"/>
              </a:solidFill>
            </a:endParaRPr>
          </a:p>
        </p:txBody>
      </p:sp>
      <p:sp>
        <p:nvSpPr>
          <p:cNvPr id="264" name="Google Shape;264;p25"/>
          <p:cNvSpPr txBox="1"/>
          <p:nvPr/>
        </p:nvSpPr>
        <p:spPr>
          <a:xfrm>
            <a:off x="5467100" y="1528000"/>
            <a:ext cx="3000000" cy="461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a:solidFill>
                  <a:schemeClr val="lt1"/>
                </a:solidFill>
                <a:latin typeface="Trebuchet MS"/>
                <a:ea typeface="Trebuchet MS"/>
                <a:cs typeface="Trebuchet MS"/>
                <a:sym typeface="Trebuchet MS"/>
              </a:rPr>
              <a:t>The Document</a:t>
            </a:r>
            <a:endParaRPr>
              <a:solidFill>
                <a:schemeClr val="lt1"/>
              </a:solidFill>
            </a:endParaRPr>
          </a:p>
        </p:txBody>
      </p:sp>
      <p:sp>
        <p:nvSpPr>
          <p:cNvPr id="265" name="Google Shape;265;p25"/>
          <p:cNvSpPr txBox="1"/>
          <p:nvPr/>
        </p:nvSpPr>
        <p:spPr>
          <a:xfrm>
            <a:off x="607300" y="1989700"/>
            <a:ext cx="3000000" cy="2339700"/>
          </a:xfrm>
          <a:prstGeom prst="rect">
            <a:avLst/>
          </a:prstGeom>
          <a:noFill/>
          <a:ln>
            <a:noFill/>
          </a:ln>
        </p:spPr>
        <p:txBody>
          <a:bodyPr spcFirstLastPara="1" wrap="square" lIns="91425" tIns="91425" rIns="91425" bIns="91425" anchor="t" anchorCtr="0">
            <a:spAutoFit/>
          </a:bodyPr>
          <a:lstStyle/>
          <a:p>
            <a:pPr marL="274320" lvl="0" indent="-134620" algn="l" rtl="0">
              <a:spcBef>
                <a:spcPts val="0"/>
              </a:spcBef>
              <a:spcAft>
                <a:spcPts val="0"/>
              </a:spcAft>
              <a:buClr>
                <a:schemeClr val="lt1"/>
              </a:buClr>
              <a:buSzPts val="1400"/>
              <a:buFont typeface="Trebuchet MS"/>
              <a:buChar char="●"/>
            </a:pPr>
            <a:r>
              <a:rPr lang="en" b="1">
                <a:solidFill>
                  <a:schemeClr val="lt1"/>
                </a:solidFill>
                <a:latin typeface="Trebuchet MS"/>
                <a:ea typeface="Trebuchet MS"/>
                <a:cs typeface="Trebuchet MS"/>
                <a:sym typeface="Trebuchet MS"/>
              </a:rPr>
              <a:t>Gather stakeholders, ethicists, domain experts, lawyers and users</a:t>
            </a:r>
            <a:endParaRPr b="1">
              <a:solidFill>
                <a:schemeClr val="lt1"/>
              </a:solidFill>
              <a:latin typeface="Trebuchet MS"/>
              <a:ea typeface="Trebuchet MS"/>
              <a:cs typeface="Trebuchet MS"/>
              <a:sym typeface="Trebuchet MS"/>
            </a:endParaRPr>
          </a:p>
          <a:p>
            <a:pPr marL="457200" lvl="0" indent="0" algn="l" rtl="0">
              <a:spcBef>
                <a:spcPts val="0"/>
              </a:spcBef>
              <a:spcAft>
                <a:spcPts val="0"/>
              </a:spcAft>
              <a:buNone/>
            </a:pPr>
            <a:endParaRPr b="1">
              <a:solidFill>
                <a:schemeClr val="lt1"/>
              </a:solidFill>
              <a:latin typeface="Trebuchet MS"/>
              <a:ea typeface="Trebuchet MS"/>
              <a:cs typeface="Trebuchet MS"/>
              <a:sym typeface="Trebuchet MS"/>
            </a:endParaRPr>
          </a:p>
          <a:p>
            <a:pPr marL="274320" lvl="0" indent="-134620" algn="l" rtl="0">
              <a:spcBef>
                <a:spcPts val="0"/>
              </a:spcBef>
              <a:spcAft>
                <a:spcPts val="0"/>
              </a:spcAft>
              <a:buClr>
                <a:schemeClr val="lt1"/>
              </a:buClr>
              <a:buSzPts val="1400"/>
              <a:buFont typeface="Trebuchet MS"/>
              <a:buChar char="●"/>
            </a:pPr>
            <a:r>
              <a:rPr lang="en" b="1">
                <a:solidFill>
                  <a:schemeClr val="lt1"/>
                </a:solidFill>
                <a:latin typeface="Trebuchet MS"/>
                <a:ea typeface="Trebuchet MS"/>
                <a:cs typeface="Trebuchet MS"/>
                <a:sym typeface="Trebuchet MS"/>
              </a:rPr>
              <a:t>Participants take turns explaining what they see in the product and ask questions to gain a full grasp on the other participants explanations</a:t>
            </a:r>
            <a:endParaRPr b="1">
              <a:solidFill>
                <a:schemeClr val="lt1"/>
              </a:solidFill>
              <a:latin typeface="Trebuchet MS"/>
              <a:ea typeface="Trebuchet MS"/>
              <a:cs typeface="Trebuchet MS"/>
              <a:sym typeface="Trebuchet MS"/>
            </a:endParaRPr>
          </a:p>
        </p:txBody>
      </p:sp>
      <p:sp>
        <p:nvSpPr>
          <p:cNvPr id="266" name="Google Shape;266;p25"/>
          <p:cNvSpPr txBox="1"/>
          <p:nvPr/>
        </p:nvSpPr>
        <p:spPr>
          <a:xfrm>
            <a:off x="5467100" y="1989700"/>
            <a:ext cx="3000000" cy="2555100"/>
          </a:xfrm>
          <a:prstGeom prst="rect">
            <a:avLst/>
          </a:prstGeom>
          <a:noFill/>
          <a:ln>
            <a:noFill/>
          </a:ln>
        </p:spPr>
        <p:txBody>
          <a:bodyPr spcFirstLastPara="1" wrap="square" lIns="91425" tIns="91425" rIns="91425" bIns="91425" anchor="t" anchorCtr="0">
            <a:spAutoFit/>
          </a:bodyPr>
          <a:lstStyle/>
          <a:p>
            <a:pPr marL="274320" lvl="0" indent="-134620" algn="l" rtl="0">
              <a:spcBef>
                <a:spcPts val="0"/>
              </a:spcBef>
              <a:spcAft>
                <a:spcPts val="0"/>
              </a:spcAft>
              <a:buClr>
                <a:schemeClr val="lt1"/>
              </a:buClr>
              <a:buSzPts val="1400"/>
              <a:buFont typeface="Trebuchet MS"/>
              <a:buChar char="●"/>
            </a:pPr>
            <a:r>
              <a:rPr lang="en" b="1">
                <a:solidFill>
                  <a:schemeClr val="lt1"/>
                </a:solidFill>
                <a:latin typeface="Trebuchet MS"/>
                <a:ea typeface="Trebuchet MS"/>
                <a:cs typeface="Trebuchet MS"/>
                <a:sym typeface="Trebuchet MS"/>
              </a:rPr>
              <a:t>Data/thoughts are compiled into a document where all participants can edit/comment asynchronously</a:t>
            </a:r>
            <a:endParaRPr b="1">
              <a:solidFill>
                <a:schemeClr val="lt1"/>
              </a:solidFill>
              <a:latin typeface="Trebuchet MS"/>
              <a:ea typeface="Trebuchet MS"/>
              <a:cs typeface="Trebuchet MS"/>
              <a:sym typeface="Trebuchet MS"/>
            </a:endParaRPr>
          </a:p>
          <a:p>
            <a:pPr marL="457200" lvl="0" indent="0" algn="l" rtl="0">
              <a:spcBef>
                <a:spcPts val="0"/>
              </a:spcBef>
              <a:spcAft>
                <a:spcPts val="0"/>
              </a:spcAft>
              <a:buNone/>
            </a:pPr>
            <a:r>
              <a:rPr lang="en" b="1">
                <a:solidFill>
                  <a:schemeClr val="lt1"/>
                </a:solidFill>
                <a:latin typeface="Trebuchet MS"/>
                <a:ea typeface="Trebuchet MS"/>
                <a:cs typeface="Trebuchet MS"/>
                <a:sym typeface="Trebuchet MS"/>
              </a:rPr>
              <a:t> </a:t>
            </a:r>
            <a:endParaRPr b="1">
              <a:solidFill>
                <a:schemeClr val="lt1"/>
              </a:solidFill>
              <a:latin typeface="Trebuchet MS"/>
              <a:ea typeface="Trebuchet MS"/>
              <a:cs typeface="Trebuchet MS"/>
              <a:sym typeface="Trebuchet MS"/>
            </a:endParaRPr>
          </a:p>
          <a:p>
            <a:pPr marL="274320" lvl="0" indent="-134620" algn="l" rtl="0">
              <a:spcBef>
                <a:spcPts val="0"/>
              </a:spcBef>
              <a:spcAft>
                <a:spcPts val="0"/>
              </a:spcAft>
              <a:buClr>
                <a:schemeClr val="lt1"/>
              </a:buClr>
              <a:buSzPts val="1400"/>
              <a:buFont typeface="Trebuchet MS"/>
              <a:buChar char="●"/>
            </a:pPr>
            <a:r>
              <a:rPr lang="en" b="1">
                <a:solidFill>
                  <a:schemeClr val="lt1"/>
                </a:solidFill>
                <a:latin typeface="Trebuchet MS"/>
                <a:ea typeface="Trebuchet MS"/>
                <a:cs typeface="Trebuchet MS"/>
                <a:sym typeface="Trebuchet MS"/>
              </a:rPr>
              <a:t>Participants may edit terms or leave comments </a:t>
            </a:r>
            <a:endParaRPr b="1">
              <a:solidFill>
                <a:schemeClr val="lt1"/>
              </a:solidFill>
              <a:latin typeface="Trebuchet MS"/>
              <a:ea typeface="Trebuchet MS"/>
              <a:cs typeface="Trebuchet MS"/>
              <a:sym typeface="Trebuchet MS"/>
            </a:endParaRPr>
          </a:p>
          <a:p>
            <a:pPr marL="0" lvl="0" indent="0" algn="l" rtl="0">
              <a:spcBef>
                <a:spcPts val="0"/>
              </a:spcBef>
              <a:spcAft>
                <a:spcPts val="0"/>
              </a:spcAft>
              <a:buNone/>
            </a:pPr>
            <a:endParaRPr b="1">
              <a:solidFill>
                <a:schemeClr val="lt1"/>
              </a:solidFill>
              <a:latin typeface="Trebuchet MS"/>
              <a:ea typeface="Trebuchet MS"/>
              <a:cs typeface="Trebuchet MS"/>
              <a:sym typeface="Trebuchet MS"/>
            </a:endParaRPr>
          </a:p>
          <a:p>
            <a:pPr marL="274320" lvl="0" indent="-134620" algn="l" rtl="0">
              <a:spcBef>
                <a:spcPts val="0"/>
              </a:spcBef>
              <a:spcAft>
                <a:spcPts val="0"/>
              </a:spcAft>
              <a:buClr>
                <a:schemeClr val="lt1"/>
              </a:buClr>
              <a:buSzPts val="1400"/>
              <a:buFont typeface="Trebuchet MS"/>
              <a:buChar char="●"/>
            </a:pPr>
            <a:r>
              <a:rPr lang="en" b="1">
                <a:solidFill>
                  <a:schemeClr val="lt1"/>
                </a:solidFill>
                <a:latin typeface="Trebuchet MS"/>
                <a:ea typeface="Trebuchet MS"/>
                <a:cs typeface="Trebuchet MS"/>
                <a:sym typeface="Trebuchet MS"/>
              </a:rPr>
              <a:t>Gives a good first draft of what the Social/Technical Scenario from multiple angles</a:t>
            </a:r>
            <a:endParaRPr b="1">
              <a:solidFill>
                <a:schemeClr val="lt1"/>
              </a:solidFill>
              <a:latin typeface="Trebuchet MS"/>
              <a:ea typeface="Trebuchet MS"/>
              <a:cs typeface="Trebuchet MS"/>
              <a:sym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270"/>
        <p:cNvGrpSpPr/>
        <p:nvPr/>
      </p:nvGrpSpPr>
      <p:grpSpPr>
        <a:xfrm>
          <a:off x="0" y="0"/>
          <a:ext cx="0" cy="0"/>
          <a:chOff x="0" y="0"/>
          <a:chExt cx="0" cy="0"/>
        </a:xfrm>
      </p:grpSpPr>
      <p:sp>
        <p:nvSpPr>
          <p:cNvPr id="271" name="Google Shape;271;p26"/>
          <p:cNvSpPr/>
          <p:nvPr/>
        </p:nvSpPr>
        <p:spPr>
          <a:xfrm>
            <a:off x="0" y="0"/>
            <a:ext cx="9144000" cy="96000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6"/>
          <p:cNvSpPr txBox="1"/>
          <p:nvPr/>
        </p:nvSpPr>
        <p:spPr>
          <a:xfrm>
            <a:off x="457200" y="0"/>
            <a:ext cx="8229600" cy="96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What is an Ethics Audit? · 3-Part Framework</a:t>
            </a:r>
            <a:endParaRPr sz="2200" b="1">
              <a:solidFill>
                <a:schemeClr val="lt1"/>
              </a:solidFill>
              <a:latin typeface="Trebuchet MS"/>
              <a:ea typeface="Trebuchet MS"/>
              <a:cs typeface="Trebuchet MS"/>
              <a:sym typeface="Trebuchet MS"/>
            </a:endParaRPr>
          </a:p>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2-3: Evaluations &amp; Report/Recommend</a:t>
            </a:r>
            <a:endParaRPr sz="2200" b="1">
              <a:solidFill>
                <a:schemeClr val="lt1"/>
              </a:solidFill>
              <a:latin typeface="Trebuchet MS"/>
              <a:ea typeface="Trebuchet MS"/>
              <a:cs typeface="Trebuchet MS"/>
              <a:sym typeface="Trebuchet MS"/>
            </a:endParaRPr>
          </a:p>
        </p:txBody>
      </p:sp>
      <p:sp>
        <p:nvSpPr>
          <p:cNvPr id="273" name="Google Shape;273;p26"/>
          <p:cNvSpPr/>
          <p:nvPr/>
        </p:nvSpPr>
        <p:spPr>
          <a:xfrm>
            <a:off x="457200" y="1206525"/>
            <a:ext cx="8229600" cy="2292600"/>
          </a:xfrm>
          <a:prstGeom prst="rect">
            <a:avLst/>
          </a:prstGeom>
          <a:solidFill>
            <a:srgbClr val="D95F52"/>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6"/>
          <p:cNvSpPr txBox="1"/>
          <p:nvPr/>
        </p:nvSpPr>
        <p:spPr>
          <a:xfrm>
            <a:off x="3072000" y="1206525"/>
            <a:ext cx="3000000" cy="461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a:solidFill>
                  <a:schemeClr val="lt1"/>
                </a:solidFill>
                <a:latin typeface="Trebuchet MS"/>
                <a:ea typeface="Trebuchet MS"/>
                <a:cs typeface="Trebuchet MS"/>
                <a:sym typeface="Trebuchet MS"/>
              </a:rPr>
              <a:t>Evaluations</a:t>
            </a:r>
            <a:endParaRPr>
              <a:solidFill>
                <a:schemeClr val="lt1"/>
              </a:solidFill>
            </a:endParaRPr>
          </a:p>
        </p:txBody>
      </p:sp>
      <p:sp>
        <p:nvSpPr>
          <p:cNvPr id="275" name="Google Shape;275;p26"/>
          <p:cNvSpPr/>
          <p:nvPr/>
        </p:nvSpPr>
        <p:spPr>
          <a:xfrm>
            <a:off x="3559351" y="1655925"/>
            <a:ext cx="2025300" cy="171300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6"/>
          <p:cNvSpPr/>
          <p:nvPr/>
        </p:nvSpPr>
        <p:spPr>
          <a:xfrm>
            <a:off x="3559350" y="1661861"/>
            <a:ext cx="2025300" cy="426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6"/>
          <p:cNvSpPr/>
          <p:nvPr/>
        </p:nvSpPr>
        <p:spPr>
          <a:xfrm>
            <a:off x="1046701" y="1655925"/>
            <a:ext cx="2025300" cy="171300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6"/>
          <p:cNvSpPr/>
          <p:nvPr/>
        </p:nvSpPr>
        <p:spPr>
          <a:xfrm>
            <a:off x="1046700" y="1661861"/>
            <a:ext cx="2025300" cy="426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6"/>
          <p:cNvSpPr/>
          <p:nvPr/>
        </p:nvSpPr>
        <p:spPr>
          <a:xfrm>
            <a:off x="6072001" y="1655925"/>
            <a:ext cx="2025300" cy="171300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6"/>
          <p:cNvSpPr/>
          <p:nvPr/>
        </p:nvSpPr>
        <p:spPr>
          <a:xfrm>
            <a:off x="6072000" y="1661861"/>
            <a:ext cx="2025300" cy="426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6"/>
          <p:cNvSpPr txBox="1"/>
          <p:nvPr/>
        </p:nvSpPr>
        <p:spPr>
          <a:xfrm>
            <a:off x="975450" y="1704450"/>
            <a:ext cx="2167800" cy="346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en" sz="1050" b="1">
                <a:solidFill>
                  <a:srgbClr val="F5D5D2"/>
                </a:solidFill>
                <a:latin typeface="Calibri"/>
                <a:ea typeface="Calibri"/>
                <a:cs typeface="Calibri"/>
                <a:sym typeface="Calibri"/>
              </a:rPr>
              <a:t>Groups</a:t>
            </a:r>
            <a:endParaRPr b="1"/>
          </a:p>
        </p:txBody>
      </p:sp>
      <p:sp>
        <p:nvSpPr>
          <p:cNvPr id="282" name="Google Shape;282;p26"/>
          <p:cNvSpPr/>
          <p:nvPr/>
        </p:nvSpPr>
        <p:spPr>
          <a:xfrm>
            <a:off x="1130850" y="1948725"/>
            <a:ext cx="1857000" cy="1420200"/>
          </a:xfrm>
          <a:prstGeom prst="rect">
            <a:avLst/>
          </a:prstGeom>
          <a:noFill/>
          <a:ln>
            <a:noFill/>
          </a:ln>
        </p:spPr>
        <p:txBody>
          <a:bodyPr spcFirstLastPara="1" wrap="square" lIns="0" tIns="0" rIns="0" bIns="0" anchor="ctr" anchorCtr="0">
            <a:noAutofit/>
          </a:bodyPr>
          <a:lstStyle/>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Form groups and refer to the first draft of the audit to begin the second draft thinking about ethical principles and how they relate to the machine</a:t>
            </a:r>
            <a:endParaRPr sz="1050">
              <a:solidFill>
                <a:srgbClr val="F5D5D2"/>
              </a:solidFill>
              <a:latin typeface="Calibri"/>
              <a:ea typeface="Calibri"/>
              <a:cs typeface="Calibri"/>
              <a:sym typeface="Calibri"/>
            </a:endParaRPr>
          </a:p>
        </p:txBody>
      </p:sp>
      <p:sp>
        <p:nvSpPr>
          <p:cNvPr id="283" name="Google Shape;283;p26"/>
          <p:cNvSpPr txBox="1"/>
          <p:nvPr/>
        </p:nvSpPr>
        <p:spPr>
          <a:xfrm>
            <a:off x="3488100" y="1704450"/>
            <a:ext cx="2167800" cy="346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en" sz="1050" b="1">
                <a:solidFill>
                  <a:srgbClr val="F5D5D2"/>
                </a:solidFill>
                <a:latin typeface="Calibri"/>
                <a:ea typeface="Calibri"/>
                <a:cs typeface="Calibri"/>
                <a:sym typeface="Calibri"/>
              </a:rPr>
              <a:t>Bottom Up Reaction</a:t>
            </a:r>
            <a:endParaRPr b="1"/>
          </a:p>
        </p:txBody>
      </p:sp>
      <p:sp>
        <p:nvSpPr>
          <p:cNvPr id="284" name="Google Shape;284;p26"/>
          <p:cNvSpPr txBox="1"/>
          <p:nvPr/>
        </p:nvSpPr>
        <p:spPr>
          <a:xfrm>
            <a:off x="6000750" y="1704450"/>
            <a:ext cx="2167800" cy="346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en" sz="1050" b="1">
                <a:solidFill>
                  <a:srgbClr val="F5D5D2"/>
                </a:solidFill>
                <a:latin typeface="Calibri"/>
                <a:ea typeface="Calibri"/>
                <a:cs typeface="Calibri"/>
                <a:sym typeface="Calibri"/>
              </a:rPr>
              <a:t>Top Down Reaction</a:t>
            </a:r>
            <a:endParaRPr b="1"/>
          </a:p>
        </p:txBody>
      </p:sp>
      <p:sp>
        <p:nvSpPr>
          <p:cNvPr id="285" name="Google Shape;285;p26"/>
          <p:cNvSpPr/>
          <p:nvPr/>
        </p:nvSpPr>
        <p:spPr>
          <a:xfrm>
            <a:off x="3643500" y="1948725"/>
            <a:ext cx="1857000" cy="1420200"/>
          </a:xfrm>
          <a:prstGeom prst="rect">
            <a:avLst/>
          </a:prstGeom>
          <a:noFill/>
          <a:ln>
            <a:noFill/>
          </a:ln>
        </p:spPr>
        <p:txBody>
          <a:bodyPr spcFirstLastPara="1" wrap="square" lIns="0" tIns="0" rIns="0" bIns="0" anchor="ctr" anchorCtr="0">
            <a:noAutofit/>
          </a:bodyPr>
          <a:lstStyle/>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Looking at the experience with the machine first coming up with ethical concerns and fitting them into ethical principles</a:t>
            </a:r>
            <a:endParaRPr sz="1050">
              <a:solidFill>
                <a:srgbClr val="F5D5D2"/>
              </a:solidFill>
              <a:latin typeface="Calibri"/>
              <a:ea typeface="Calibri"/>
              <a:cs typeface="Calibri"/>
              <a:sym typeface="Calibri"/>
            </a:endParaRPr>
          </a:p>
        </p:txBody>
      </p:sp>
      <p:sp>
        <p:nvSpPr>
          <p:cNvPr id="286" name="Google Shape;286;p26"/>
          <p:cNvSpPr/>
          <p:nvPr/>
        </p:nvSpPr>
        <p:spPr>
          <a:xfrm>
            <a:off x="6156150" y="1948725"/>
            <a:ext cx="1857000" cy="1420200"/>
          </a:xfrm>
          <a:prstGeom prst="rect">
            <a:avLst/>
          </a:prstGeom>
          <a:noFill/>
          <a:ln>
            <a:noFill/>
          </a:ln>
        </p:spPr>
        <p:txBody>
          <a:bodyPr spcFirstLastPara="1" wrap="square" lIns="0" tIns="0" rIns="0" bIns="0" anchor="ctr" anchorCtr="0">
            <a:noAutofit/>
          </a:bodyPr>
          <a:lstStyle/>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Looking at the ethical principles first then using them to question the experience with the machine to give rise to ethical concerns</a:t>
            </a:r>
            <a:endParaRPr sz="1050">
              <a:solidFill>
                <a:srgbClr val="F5D5D2"/>
              </a:solidFill>
              <a:latin typeface="Calibri"/>
              <a:ea typeface="Calibri"/>
              <a:cs typeface="Calibri"/>
              <a:sym typeface="Calibri"/>
            </a:endParaRPr>
          </a:p>
        </p:txBody>
      </p:sp>
      <p:sp>
        <p:nvSpPr>
          <p:cNvPr id="287" name="Google Shape;287;p26"/>
          <p:cNvSpPr/>
          <p:nvPr/>
        </p:nvSpPr>
        <p:spPr>
          <a:xfrm>
            <a:off x="457200" y="3629525"/>
            <a:ext cx="8229600" cy="1234800"/>
          </a:xfrm>
          <a:prstGeom prst="rect">
            <a:avLst/>
          </a:prstGeom>
          <a:solidFill>
            <a:srgbClr val="D95F52"/>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6"/>
          <p:cNvSpPr txBox="1"/>
          <p:nvPr/>
        </p:nvSpPr>
        <p:spPr>
          <a:xfrm>
            <a:off x="3072000" y="3629525"/>
            <a:ext cx="3000000" cy="461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a:solidFill>
                  <a:schemeClr val="lt1"/>
                </a:solidFill>
                <a:latin typeface="Trebuchet MS"/>
                <a:ea typeface="Trebuchet MS"/>
                <a:cs typeface="Trebuchet MS"/>
                <a:sym typeface="Trebuchet MS"/>
              </a:rPr>
              <a:t>Report/Recommend</a:t>
            </a:r>
            <a:endParaRPr>
              <a:solidFill>
                <a:schemeClr val="lt1"/>
              </a:solidFill>
            </a:endParaRPr>
          </a:p>
        </p:txBody>
      </p:sp>
      <p:sp>
        <p:nvSpPr>
          <p:cNvPr id="289" name="Google Shape;289;p26"/>
          <p:cNvSpPr txBox="1"/>
          <p:nvPr/>
        </p:nvSpPr>
        <p:spPr>
          <a:xfrm>
            <a:off x="661725" y="3994675"/>
            <a:ext cx="7820700" cy="615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solidFill>
                  <a:schemeClr val="lt1"/>
                </a:solidFill>
                <a:latin typeface="Trebuchet MS"/>
                <a:ea typeface="Trebuchet MS"/>
                <a:cs typeface="Trebuchet MS"/>
                <a:sym typeface="Trebuchet MS"/>
              </a:rPr>
              <a:t>Convert the document into an academic report which can then be used to better understand how the machine works in turn helping the machine work better</a:t>
            </a:r>
            <a:endParaRPr>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path path="circle">
            <a:fillToRect l="50000" t="50000" r="50000" b="50000"/>
          </a:path>
          <a:tileRect/>
        </a:gradFill>
        <a:effectLst/>
      </p:bgPr>
    </p:bg>
    <p:spTree>
      <p:nvGrpSpPr>
        <p:cNvPr id="1" name="Shape 293"/>
        <p:cNvGrpSpPr/>
        <p:nvPr/>
      </p:nvGrpSpPr>
      <p:grpSpPr>
        <a:xfrm>
          <a:off x="0" y="0"/>
          <a:ext cx="0" cy="0"/>
          <a:chOff x="0" y="0"/>
          <a:chExt cx="0" cy="0"/>
        </a:xfrm>
      </p:grpSpPr>
      <p:sp>
        <p:nvSpPr>
          <p:cNvPr id="294" name="Google Shape;294;p27"/>
          <p:cNvSpPr txBox="1"/>
          <p:nvPr/>
        </p:nvSpPr>
        <p:spPr>
          <a:xfrm>
            <a:off x="1025975" y="902850"/>
            <a:ext cx="7879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295" name="Google Shape;295;p27"/>
          <p:cNvSpPr txBox="1"/>
          <p:nvPr/>
        </p:nvSpPr>
        <p:spPr>
          <a:xfrm>
            <a:off x="902850" y="752375"/>
            <a:ext cx="7879500" cy="45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                                    </a:t>
            </a:r>
            <a:r>
              <a:rPr lang="en" sz="4400">
                <a:solidFill>
                  <a:schemeClr val="dk1"/>
                </a:solidFill>
                <a:latin typeface="Calibri"/>
                <a:ea typeface="Calibri"/>
                <a:cs typeface="Calibri"/>
                <a:sym typeface="Calibri"/>
              </a:rPr>
              <a:t>What is an Audit</a:t>
            </a:r>
            <a:endParaRPr sz="4400">
              <a:solidFill>
                <a:schemeClr val="dk1"/>
              </a:solidFill>
              <a:latin typeface="Calibri"/>
              <a:ea typeface="Calibri"/>
              <a:cs typeface="Calibri"/>
              <a:sym typeface="Calibri"/>
            </a:endParaRPr>
          </a:p>
          <a:p>
            <a:pPr marL="0" lvl="0" indent="0" algn="l" rtl="0">
              <a:spcBef>
                <a:spcPts val="0"/>
              </a:spcBef>
              <a:spcAft>
                <a:spcPts val="0"/>
              </a:spcAft>
              <a:buNone/>
            </a:pPr>
            <a:endParaRPr sz="4400">
              <a:solidFill>
                <a:schemeClr val="dk1"/>
              </a:solidFill>
              <a:latin typeface="Calibri"/>
              <a:ea typeface="Calibri"/>
              <a:cs typeface="Calibri"/>
              <a:sym typeface="Calibri"/>
            </a:endParaRPr>
          </a:p>
          <a:p>
            <a:pPr marL="457200" lvl="0" indent="-431800" algn="l" rtl="0">
              <a:lnSpc>
                <a:spcPct val="115000"/>
              </a:lnSpc>
              <a:spcBef>
                <a:spcPts val="800"/>
              </a:spcBef>
              <a:spcAft>
                <a:spcPts val="0"/>
              </a:spcAft>
              <a:buClr>
                <a:schemeClr val="dk1"/>
              </a:buClr>
              <a:buSzPts val="3200"/>
              <a:buFont typeface="Calibri"/>
              <a:buChar char="●"/>
            </a:pPr>
            <a:r>
              <a:rPr lang="en" sz="3200">
                <a:solidFill>
                  <a:schemeClr val="dk1"/>
                </a:solidFill>
                <a:latin typeface="Calibri"/>
                <a:ea typeface="Calibri"/>
                <a:cs typeface="Calibri"/>
                <a:sym typeface="Calibri"/>
              </a:rPr>
              <a:t>A systematic evaluation</a:t>
            </a:r>
            <a:endParaRPr sz="3200">
              <a:solidFill>
                <a:schemeClr val="dk1"/>
              </a:solidFill>
              <a:latin typeface="Calibri"/>
              <a:ea typeface="Calibri"/>
              <a:cs typeface="Calibri"/>
              <a:sym typeface="Calibri"/>
            </a:endParaRPr>
          </a:p>
          <a:p>
            <a:pPr marL="457200" lvl="0" indent="-431800" algn="l" rtl="0">
              <a:lnSpc>
                <a:spcPct val="115000"/>
              </a:lnSpc>
              <a:spcBef>
                <a:spcPts val="0"/>
              </a:spcBef>
              <a:spcAft>
                <a:spcPts val="0"/>
              </a:spcAft>
              <a:buClr>
                <a:schemeClr val="dk1"/>
              </a:buClr>
              <a:buSzPts val="3200"/>
              <a:buFont typeface="Calibri"/>
              <a:buChar char="●"/>
            </a:pPr>
            <a:r>
              <a:rPr lang="en" sz="3200">
                <a:solidFill>
                  <a:schemeClr val="dk1"/>
                </a:solidFill>
                <a:latin typeface="Calibri"/>
                <a:ea typeface="Calibri"/>
                <a:cs typeface="Calibri"/>
                <a:sym typeface="Calibri"/>
              </a:rPr>
              <a:t>Checks accuracy, safety, and performance</a:t>
            </a:r>
            <a:endParaRPr sz="3200">
              <a:solidFill>
                <a:schemeClr val="dk1"/>
              </a:solidFill>
              <a:latin typeface="Calibri"/>
              <a:ea typeface="Calibri"/>
              <a:cs typeface="Calibri"/>
              <a:sym typeface="Calibri"/>
            </a:endParaRPr>
          </a:p>
          <a:p>
            <a:pPr marL="457200" lvl="0" indent="-431800" algn="l" rtl="0">
              <a:lnSpc>
                <a:spcPct val="115000"/>
              </a:lnSpc>
              <a:spcBef>
                <a:spcPts val="0"/>
              </a:spcBef>
              <a:spcAft>
                <a:spcPts val="0"/>
              </a:spcAft>
              <a:buClr>
                <a:schemeClr val="dk1"/>
              </a:buClr>
              <a:buSzPts val="3200"/>
              <a:buFont typeface="Calibri"/>
              <a:buChar char="●"/>
            </a:pPr>
            <a:r>
              <a:rPr lang="en" sz="3200">
                <a:solidFill>
                  <a:schemeClr val="dk1"/>
                </a:solidFill>
                <a:latin typeface="Calibri"/>
                <a:ea typeface="Calibri"/>
                <a:cs typeface="Calibri"/>
                <a:sym typeface="Calibri"/>
              </a:rPr>
              <a:t>Identifies strengths and weaknesses</a:t>
            </a:r>
            <a:endParaRPr sz="3200">
              <a:solidFill>
                <a:schemeClr val="dk1"/>
              </a:solidFill>
              <a:latin typeface="Calibri"/>
              <a:ea typeface="Calibri"/>
              <a:cs typeface="Calibri"/>
              <a:sym typeface="Calibri"/>
            </a:endParaRPr>
          </a:p>
          <a:p>
            <a:pPr marL="457200" lvl="0" indent="-431800" algn="l" rtl="0">
              <a:lnSpc>
                <a:spcPct val="115000"/>
              </a:lnSpc>
              <a:spcBef>
                <a:spcPts val="0"/>
              </a:spcBef>
              <a:spcAft>
                <a:spcPts val="0"/>
              </a:spcAft>
              <a:buClr>
                <a:schemeClr val="dk1"/>
              </a:buClr>
              <a:buSzPts val="3200"/>
              <a:buFont typeface="Calibri"/>
              <a:buChar char="●"/>
            </a:pPr>
            <a:r>
              <a:rPr lang="en" sz="3200">
                <a:solidFill>
                  <a:schemeClr val="dk1"/>
                </a:solidFill>
                <a:latin typeface="Calibri"/>
                <a:ea typeface="Calibri"/>
                <a:cs typeface="Calibri"/>
                <a:sym typeface="Calibri"/>
              </a:rPr>
              <a:t>Improves performance and reliability</a:t>
            </a:r>
            <a:endParaRPr sz="3200">
              <a:solidFill>
                <a:schemeClr val="dk1"/>
              </a:solidFill>
              <a:latin typeface="Calibri"/>
              <a:ea typeface="Calibri"/>
              <a:cs typeface="Calibri"/>
              <a:sym typeface="Calibri"/>
            </a:endParaRPr>
          </a:p>
          <a:p>
            <a:pPr marL="0" lvl="0" indent="0" algn="l" rtl="0">
              <a:spcBef>
                <a:spcPts val="0"/>
              </a:spcBef>
              <a:spcAft>
                <a:spcPts val="0"/>
              </a:spcAft>
              <a:buNone/>
            </a:pPr>
            <a:endParaRPr sz="44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lin ang="5400012" scaled="0"/>
        </a:gradFill>
        <a:effectLst/>
      </p:bgPr>
    </p:bg>
    <p:spTree>
      <p:nvGrpSpPr>
        <p:cNvPr id="1" name="Shape 299"/>
        <p:cNvGrpSpPr/>
        <p:nvPr/>
      </p:nvGrpSpPr>
      <p:grpSpPr>
        <a:xfrm>
          <a:off x="0" y="0"/>
          <a:ext cx="0" cy="0"/>
          <a:chOff x="0" y="0"/>
          <a:chExt cx="0" cy="0"/>
        </a:xfrm>
      </p:grpSpPr>
      <p:sp>
        <p:nvSpPr>
          <p:cNvPr id="300" name="Google Shape;300;p28"/>
          <p:cNvSpPr txBox="1"/>
          <p:nvPr/>
        </p:nvSpPr>
        <p:spPr>
          <a:xfrm>
            <a:off x="2722225" y="1231150"/>
            <a:ext cx="64431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301" name="Google Shape;301;p28"/>
          <p:cNvSpPr txBox="1"/>
          <p:nvPr/>
        </p:nvSpPr>
        <p:spPr>
          <a:xfrm>
            <a:off x="697650" y="232550"/>
            <a:ext cx="70449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4400">
                <a:latin typeface="Calibri"/>
                <a:ea typeface="Calibri"/>
                <a:cs typeface="Calibri"/>
                <a:sym typeface="Calibri"/>
              </a:rPr>
              <a:t>Applying Audit to James Bot</a:t>
            </a:r>
            <a:endParaRPr sz="1800">
              <a:solidFill>
                <a:schemeClr val="dk1"/>
              </a:solidFill>
              <a:latin typeface="Roboto"/>
              <a:ea typeface="Roboto"/>
              <a:cs typeface="Roboto"/>
              <a:sym typeface="Roboto"/>
            </a:endParaRPr>
          </a:p>
        </p:txBody>
      </p:sp>
      <p:sp>
        <p:nvSpPr>
          <p:cNvPr id="302" name="Google Shape;302;p28"/>
          <p:cNvSpPr txBox="1"/>
          <p:nvPr/>
        </p:nvSpPr>
        <p:spPr>
          <a:xfrm>
            <a:off x="601900" y="1231150"/>
            <a:ext cx="7879500" cy="3704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Accuracy of responses( correct answers)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 Performance (speed &amp; usefulness)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 Consistency (same behavior)</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 Weakness detection (errors)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 Improvement (fix issues)</a:t>
            </a:r>
            <a:endParaRPr sz="3200">
              <a:latin typeface="Calibri"/>
              <a:ea typeface="Calibri"/>
              <a:cs typeface="Calibri"/>
              <a:sym typeface="Calibri"/>
            </a:endParaRPr>
          </a:p>
          <a:p>
            <a:pPr marL="457200" lvl="0" indent="0" algn="l" rtl="0">
              <a:spcBef>
                <a:spcPts val="0"/>
              </a:spcBef>
              <a:spcAft>
                <a:spcPts val="0"/>
              </a:spcAft>
              <a:buNone/>
            </a:pPr>
            <a:endParaRPr sz="1800">
              <a:solidFill>
                <a:schemeClr val="dk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lin ang="5400012" scaled="0"/>
        </a:gradFill>
        <a:effectLst/>
      </p:bgPr>
    </p:bg>
    <p:spTree>
      <p:nvGrpSpPr>
        <p:cNvPr id="1" name="Shape 306"/>
        <p:cNvGrpSpPr/>
        <p:nvPr/>
      </p:nvGrpSpPr>
      <p:grpSpPr>
        <a:xfrm>
          <a:off x="0" y="0"/>
          <a:ext cx="0" cy="0"/>
          <a:chOff x="0" y="0"/>
          <a:chExt cx="0" cy="0"/>
        </a:xfrm>
      </p:grpSpPr>
      <p:sp>
        <p:nvSpPr>
          <p:cNvPr id="307" name="Google Shape;307;p29"/>
          <p:cNvSpPr txBox="1"/>
          <p:nvPr/>
        </p:nvSpPr>
        <p:spPr>
          <a:xfrm>
            <a:off x="1846725" y="656625"/>
            <a:ext cx="66483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1"/>
              </a:solidFill>
              <a:latin typeface="Roboto"/>
              <a:ea typeface="Roboto"/>
              <a:cs typeface="Roboto"/>
              <a:sym typeface="Roboto"/>
            </a:endParaRPr>
          </a:p>
        </p:txBody>
      </p:sp>
      <p:sp>
        <p:nvSpPr>
          <p:cNvPr id="308" name="Google Shape;308;p29"/>
          <p:cNvSpPr txBox="1"/>
          <p:nvPr/>
        </p:nvSpPr>
        <p:spPr>
          <a:xfrm>
            <a:off x="1764650" y="369350"/>
            <a:ext cx="53898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4400">
                <a:latin typeface="Calibri"/>
                <a:ea typeface="Calibri"/>
                <a:cs typeface="Calibri"/>
                <a:sym typeface="Calibri"/>
              </a:rPr>
              <a:t>Accuracy Audit</a:t>
            </a:r>
            <a:endParaRPr sz="1800">
              <a:solidFill>
                <a:schemeClr val="dk1"/>
              </a:solidFill>
              <a:latin typeface="Roboto"/>
              <a:ea typeface="Roboto"/>
              <a:cs typeface="Roboto"/>
              <a:sym typeface="Roboto"/>
            </a:endParaRPr>
          </a:p>
        </p:txBody>
      </p:sp>
      <p:sp>
        <p:nvSpPr>
          <p:cNvPr id="309" name="Google Shape;309;p29"/>
          <p:cNvSpPr txBox="1"/>
          <p:nvPr/>
        </p:nvSpPr>
        <p:spPr>
          <a:xfrm>
            <a:off x="109425" y="1340600"/>
            <a:ext cx="7647000" cy="2366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Check if answers are correct</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Identify misleading or false responses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Example: Bot gives incorrect information</a:t>
            </a:r>
            <a:endParaRPr sz="3200">
              <a:latin typeface="Calibri"/>
              <a:ea typeface="Calibri"/>
              <a:cs typeface="Calibri"/>
              <a:sym typeface="Calibri"/>
            </a:endParaRPr>
          </a:p>
          <a:p>
            <a:pPr marL="0" lvl="0" indent="0" algn="l" rtl="0">
              <a:spcBef>
                <a:spcPts val="0"/>
              </a:spcBef>
              <a:spcAft>
                <a:spcPts val="0"/>
              </a:spcAft>
              <a:buNone/>
            </a:pPr>
            <a:endParaRPr sz="1800">
              <a:solidFill>
                <a:schemeClr val="dk1"/>
              </a:solidFill>
              <a:latin typeface="Roboto"/>
              <a:ea typeface="Roboto"/>
              <a:cs typeface="Roboto"/>
              <a:sym typeface="Roboto"/>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path path="circle">
            <a:fillToRect l="50000" t="50000" r="50000" b="50000"/>
          </a:path>
          <a:tileRect/>
        </a:gradFill>
        <a:effectLst/>
      </p:bgPr>
    </p:bg>
    <p:spTree>
      <p:nvGrpSpPr>
        <p:cNvPr id="1" name="Shape 313"/>
        <p:cNvGrpSpPr/>
        <p:nvPr/>
      </p:nvGrpSpPr>
      <p:grpSpPr>
        <a:xfrm>
          <a:off x="0" y="0"/>
          <a:ext cx="0" cy="0"/>
          <a:chOff x="0" y="0"/>
          <a:chExt cx="0" cy="0"/>
        </a:xfrm>
      </p:grpSpPr>
      <p:sp>
        <p:nvSpPr>
          <p:cNvPr id="314" name="Google Shape;314;p30"/>
          <p:cNvSpPr txBox="1"/>
          <p:nvPr/>
        </p:nvSpPr>
        <p:spPr>
          <a:xfrm>
            <a:off x="1453050" y="259925"/>
            <a:ext cx="6237900" cy="861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4400">
                <a:latin typeface="Calibri"/>
                <a:ea typeface="Calibri"/>
                <a:cs typeface="Calibri"/>
                <a:sym typeface="Calibri"/>
              </a:rPr>
              <a:t>          Safety Audit</a:t>
            </a:r>
            <a:endParaRPr sz="1800">
              <a:solidFill>
                <a:schemeClr val="dk1"/>
              </a:solidFill>
              <a:latin typeface="Roboto"/>
              <a:ea typeface="Roboto"/>
              <a:cs typeface="Roboto"/>
              <a:sym typeface="Roboto"/>
            </a:endParaRPr>
          </a:p>
        </p:txBody>
      </p:sp>
      <p:sp>
        <p:nvSpPr>
          <p:cNvPr id="315" name="Google Shape;315;p30"/>
          <p:cNvSpPr txBox="1"/>
          <p:nvPr/>
        </p:nvSpPr>
        <p:spPr>
          <a:xfrm>
            <a:off x="642950" y="1532100"/>
            <a:ext cx="7879500" cy="2366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Check for harmful or risky outputs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Ensure safe responses</a:t>
            </a:r>
            <a:endParaRPr sz="3200">
              <a:latin typeface="Calibri"/>
              <a:ea typeface="Calibri"/>
              <a:cs typeface="Calibri"/>
              <a:sym typeface="Calibri"/>
            </a:endParaRPr>
          </a:p>
          <a:p>
            <a:pPr marL="0" lvl="0" indent="0" algn="l" rtl="0">
              <a:lnSpc>
                <a:spcPct val="115000"/>
              </a:lnSpc>
              <a:spcBef>
                <a:spcPts val="800"/>
              </a:spcBef>
              <a:spcAft>
                <a:spcPts val="0"/>
              </a:spcAft>
              <a:buNone/>
            </a:pPr>
            <a:r>
              <a:rPr lang="en" sz="3200"/>
              <a:t>•</a:t>
            </a:r>
            <a:r>
              <a:rPr lang="en" sz="3200">
                <a:latin typeface="Calibri"/>
                <a:ea typeface="Calibri"/>
                <a:cs typeface="Calibri"/>
                <a:sym typeface="Calibri"/>
              </a:rPr>
              <a:t>Example: Bot avoids unsafe advice</a:t>
            </a:r>
            <a:endParaRPr sz="3200">
              <a:latin typeface="Calibri"/>
              <a:ea typeface="Calibri"/>
              <a:cs typeface="Calibri"/>
              <a:sym typeface="Calibri"/>
            </a:endParaRPr>
          </a:p>
          <a:p>
            <a:pPr marL="0" lvl="0" indent="0" algn="l" rtl="0">
              <a:spcBef>
                <a:spcPts val="0"/>
              </a:spcBef>
              <a:spcAft>
                <a:spcPts val="0"/>
              </a:spcAft>
              <a:buNone/>
            </a:pPr>
            <a:endParaRPr sz="1800">
              <a:solidFill>
                <a:schemeClr val="dk1"/>
              </a:solidFill>
              <a:latin typeface="Roboto"/>
              <a:ea typeface="Roboto"/>
              <a:cs typeface="Roboto"/>
              <a:sym typeface="Robot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path path="circle">
            <a:fillToRect l="50000" t="50000" r="50000" b="50000"/>
          </a:path>
          <a:tileRect/>
        </a:gradFill>
        <a:effectLst/>
      </p:bgPr>
    </p:bg>
    <p:spTree>
      <p:nvGrpSpPr>
        <p:cNvPr id="1" name="Shape 319"/>
        <p:cNvGrpSpPr/>
        <p:nvPr/>
      </p:nvGrpSpPr>
      <p:grpSpPr>
        <a:xfrm>
          <a:off x="0" y="0"/>
          <a:ext cx="0" cy="0"/>
          <a:chOff x="0" y="0"/>
          <a:chExt cx="0" cy="0"/>
        </a:xfrm>
      </p:grpSpPr>
      <p:sp>
        <p:nvSpPr>
          <p:cNvPr id="320" name="Google Shape;320;p31"/>
          <p:cNvSpPr txBox="1"/>
          <p:nvPr/>
        </p:nvSpPr>
        <p:spPr>
          <a:xfrm>
            <a:off x="2339200" y="1792025"/>
            <a:ext cx="68262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321" name="Google Shape;321;p31"/>
          <p:cNvSpPr txBox="1"/>
          <p:nvPr/>
        </p:nvSpPr>
        <p:spPr>
          <a:xfrm>
            <a:off x="1039675" y="246200"/>
            <a:ext cx="63882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          </a:t>
            </a:r>
            <a:r>
              <a:rPr lang="en" sz="1800">
                <a:solidFill>
                  <a:schemeClr val="dk1"/>
                </a:solidFill>
              </a:rPr>
              <a:t>                      Key Audit Metrics</a:t>
            </a:r>
            <a:endParaRPr sz="1800">
              <a:solidFill>
                <a:schemeClr val="dk1"/>
              </a:solidFill>
            </a:endParaRPr>
          </a:p>
        </p:txBody>
      </p:sp>
      <p:sp>
        <p:nvSpPr>
          <p:cNvPr id="322" name="Google Shape;322;p31"/>
          <p:cNvSpPr txBox="1"/>
          <p:nvPr/>
        </p:nvSpPr>
        <p:spPr>
          <a:xfrm>
            <a:off x="861800" y="1272200"/>
            <a:ext cx="78795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323" name="Google Shape;323;p31"/>
          <p:cNvSpPr txBox="1"/>
          <p:nvPr/>
        </p:nvSpPr>
        <p:spPr>
          <a:xfrm>
            <a:off x="2243450" y="1149075"/>
            <a:ext cx="6921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324" name="Google Shape;324;p31"/>
          <p:cNvSpPr txBox="1"/>
          <p:nvPr/>
        </p:nvSpPr>
        <p:spPr>
          <a:xfrm>
            <a:off x="519825" y="1080675"/>
            <a:ext cx="78795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1"/>
                </a:solidFill>
              </a:rPr>
              <a:t> Performance indicators are analyzed</a:t>
            </a:r>
            <a:endParaRPr sz="1800">
              <a:solidFill>
                <a:schemeClr val="dk1"/>
              </a:solidFill>
            </a:endParaRPr>
          </a:p>
          <a:p>
            <a:pPr marL="0" lvl="0" indent="0" algn="l" rtl="0">
              <a:spcBef>
                <a:spcPts val="0"/>
              </a:spcBef>
              <a:spcAft>
                <a:spcPts val="0"/>
              </a:spcAft>
              <a:buNone/>
            </a:pPr>
            <a:r>
              <a:rPr lang="en" sz="1800">
                <a:solidFill>
                  <a:schemeClr val="dk1"/>
                </a:solidFill>
              </a:rPr>
              <a:t>Examples: accuracy, response time, and user satisfaction.</a:t>
            </a:r>
            <a:endParaRPr sz="1800">
              <a:solidFill>
                <a:schemeClr val="dk1"/>
              </a:solidFill>
            </a:endParaRPr>
          </a:p>
          <a:p>
            <a:pPr marL="0" lvl="0" indent="0" algn="l" rtl="0">
              <a:spcBef>
                <a:spcPts val="0"/>
              </a:spcBef>
              <a:spcAft>
                <a:spcPts val="0"/>
              </a:spcAft>
              <a:buNone/>
            </a:pPr>
            <a:endParaRPr sz="180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00D3E9"/>
            </a:gs>
            <a:gs pos="100000">
              <a:srgbClr val="045962"/>
            </a:gs>
          </a:gsLst>
          <a:path path="circle">
            <a:fillToRect l="50000" t="50000" r="50000" b="50000"/>
          </a:path>
          <a:tileRect/>
        </a:gradFill>
        <a:effectLst/>
      </p:bgPr>
    </p:bg>
    <p:spTree>
      <p:nvGrpSpPr>
        <p:cNvPr id="1" name="Shape 328"/>
        <p:cNvGrpSpPr/>
        <p:nvPr/>
      </p:nvGrpSpPr>
      <p:grpSpPr>
        <a:xfrm>
          <a:off x="0" y="0"/>
          <a:ext cx="0" cy="0"/>
          <a:chOff x="0" y="0"/>
          <a:chExt cx="0" cy="0"/>
        </a:xfrm>
      </p:grpSpPr>
      <p:sp>
        <p:nvSpPr>
          <p:cNvPr id="329" name="Google Shape;329;p32"/>
          <p:cNvSpPr txBox="1"/>
          <p:nvPr/>
        </p:nvSpPr>
        <p:spPr>
          <a:xfrm>
            <a:off x="916550" y="300975"/>
            <a:ext cx="64293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                                 </a:t>
            </a:r>
            <a:r>
              <a:rPr lang="en" sz="1800">
                <a:solidFill>
                  <a:schemeClr val="dk1"/>
                </a:solidFill>
              </a:rPr>
              <a:t> Conclusion</a:t>
            </a:r>
            <a:endParaRPr sz="1800">
              <a:solidFill>
                <a:schemeClr val="dk1"/>
              </a:solidFill>
            </a:endParaRPr>
          </a:p>
        </p:txBody>
      </p:sp>
      <p:sp>
        <p:nvSpPr>
          <p:cNvPr id="330" name="Google Shape;330;p32"/>
          <p:cNvSpPr txBox="1"/>
          <p:nvPr/>
        </p:nvSpPr>
        <p:spPr>
          <a:xfrm>
            <a:off x="971250" y="1750975"/>
            <a:ext cx="78795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
        <p:nvSpPr>
          <p:cNvPr id="331" name="Google Shape;331;p32"/>
          <p:cNvSpPr txBox="1"/>
          <p:nvPr/>
        </p:nvSpPr>
        <p:spPr>
          <a:xfrm>
            <a:off x="191450" y="1231150"/>
            <a:ext cx="5280300" cy="1015800"/>
          </a:xfrm>
          <a:prstGeom prst="rect">
            <a:avLst/>
          </a:prstGeom>
          <a:noFill/>
          <a:ln>
            <a:noFill/>
          </a:ln>
        </p:spPr>
        <p:txBody>
          <a:bodyPr spcFirstLastPara="1" wrap="square" lIns="91425" tIns="91425" rIns="91425" bIns="91425" anchor="t" anchorCtr="0">
            <a:spAutoFit/>
          </a:bodyPr>
          <a:lstStyle/>
          <a:p>
            <a:pPr marL="457200" lvl="0" indent="-342900" algn="l" rtl="0">
              <a:spcBef>
                <a:spcPts val="0"/>
              </a:spcBef>
              <a:spcAft>
                <a:spcPts val="0"/>
              </a:spcAft>
              <a:buClr>
                <a:schemeClr val="dk1"/>
              </a:buClr>
              <a:buSzPts val="1800"/>
              <a:buChar char="●"/>
            </a:pPr>
            <a:r>
              <a:rPr lang="en" sz="1800">
                <a:solidFill>
                  <a:schemeClr val="dk1"/>
                </a:solidFill>
              </a:rPr>
              <a:t>Audit improves reliability and safety</a:t>
            </a:r>
            <a:endParaRPr sz="1800">
              <a:solidFill>
                <a:schemeClr val="dk1"/>
              </a:solidFill>
            </a:endParaRPr>
          </a:p>
          <a:p>
            <a:pPr marL="457200" lvl="0" indent="-342900" algn="l" rtl="0">
              <a:spcBef>
                <a:spcPts val="0"/>
              </a:spcBef>
              <a:spcAft>
                <a:spcPts val="0"/>
              </a:spcAft>
              <a:buClr>
                <a:schemeClr val="dk1"/>
              </a:buClr>
              <a:buSzPts val="1800"/>
              <a:buChar char="●"/>
            </a:pPr>
            <a:r>
              <a:rPr lang="en" sz="1800">
                <a:solidFill>
                  <a:schemeClr val="dk1"/>
                </a:solidFill>
              </a:rPr>
              <a:t>Helps identify and fix problems</a:t>
            </a:r>
            <a:endParaRPr sz="1800">
              <a:solidFill>
                <a:schemeClr val="dk1"/>
              </a:solidFill>
            </a:endParaRPr>
          </a:p>
          <a:p>
            <a:pPr marL="457200" lvl="0" indent="-342900" algn="l" rtl="0">
              <a:spcBef>
                <a:spcPts val="0"/>
              </a:spcBef>
              <a:spcAft>
                <a:spcPts val="0"/>
              </a:spcAft>
              <a:buClr>
                <a:schemeClr val="dk1"/>
              </a:buClr>
              <a:buSzPts val="1800"/>
              <a:buChar char="●"/>
            </a:pPr>
            <a:r>
              <a:rPr lang="en" sz="1800">
                <a:solidFill>
                  <a:schemeClr val="dk1"/>
                </a:solidFill>
              </a:rPr>
              <a:t>Essential for trustworthy systems</a:t>
            </a:r>
            <a:endParaRPr sz="18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69"/>
        <p:cNvGrpSpPr/>
        <p:nvPr/>
      </p:nvGrpSpPr>
      <p:grpSpPr>
        <a:xfrm>
          <a:off x="0" y="0"/>
          <a:ext cx="0" cy="0"/>
          <a:chOff x="0" y="0"/>
          <a:chExt cx="0" cy="0"/>
        </a:xfrm>
      </p:grpSpPr>
      <p:sp>
        <p:nvSpPr>
          <p:cNvPr id="70" name="Google Shape;70;p17"/>
          <p:cNvSpPr/>
          <p:nvPr/>
        </p:nvSpPr>
        <p:spPr>
          <a:xfrm>
            <a:off x="0" y="0"/>
            <a:ext cx="9144000" cy="96012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7"/>
          <p:cNvSpPr/>
          <p:nvPr/>
        </p:nvSpPr>
        <p:spPr>
          <a:xfrm>
            <a:off x="457200" y="0"/>
            <a:ext cx="8229600" cy="9601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2600"/>
              <a:buFont typeface="Trebuchet MS"/>
              <a:buNone/>
            </a:pPr>
            <a:r>
              <a:rPr lang="en" sz="2600" b="1" i="0" u="none" strike="noStrike" cap="none">
                <a:solidFill>
                  <a:srgbClr val="FFFFFF"/>
                </a:solidFill>
                <a:latin typeface="Trebuchet MS"/>
                <a:ea typeface="Trebuchet MS"/>
                <a:cs typeface="Trebuchet MS"/>
                <a:sym typeface="Trebuchet MS"/>
              </a:rPr>
              <a:t>Today's Agenda</a:t>
            </a:r>
            <a:endParaRPr sz="2600" b="0" i="0" u="none" strike="noStrike" cap="none">
              <a:solidFill>
                <a:schemeClr val="dk1"/>
              </a:solidFill>
              <a:latin typeface="Calibri"/>
              <a:ea typeface="Calibri"/>
              <a:cs typeface="Calibri"/>
              <a:sym typeface="Calibri"/>
            </a:endParaRPr>
          </a:p>
        </p:txBody>
      </p:sp>
      <p:sp>
        <p:nvSpPr>
          <p:cNvPr id="72" name="Google Shape;72;p17"/>
          <p:cNvSpPr/>
          <p:nvPr/>
        </p:nvSpPr>
        <p:spPr>
          <a:xfrm>
            <a:off x="365760" y="1097280"/>
            <a:ext cx="8412480" cy="658368"/>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7"/>
          <p:cNvSpPr/>
          <p:nvPr/>
        </p:nvSpPr>
        <p:spPr>
          <a:xfrm>
            <a:off x="365760" y="1097280"/>
            <a:ext cx="64008"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7"/>
          <p:cNvSpPr/>
          <p:nvPr/>
        </p:nvSpPr>
        <p:spPr>
          <a:xfrm>
            <a:off x="429768" y="1097280"/>
            <a:ext cx="502920"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7"/>
          <p:cNvSpPr/>
          <p:nvPr/>
        </p:nvSpPr>
        <p:spPr>
          <a:xfrm>
            <a:off x="429768" y="1097280"/>
            <a:ext cx="50292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01</a:t>
            </a:r>
            <a:endParaRPr sz="1300" b="0" i="0" u="none" strike="noStrike" cap="none">
              <a:solidFill>
                <a:schemeClr val="dk1"/>
              </a:solidFill>
              <a:latin typeface="Calibri"/>
              <a:ea typeface="Calibri"/>
              <a:cs typeface="Calibri"/>
              <a:sym typeface="Calibri"/>
            </a:endParaRPr>
          </a:p>
        </p:txBody>
      </p:sp>
      <p:sp>
        <p:nvSpPr>
          <p:cNvPr id="76" name="Google Shape;76;p17"/>
          <p:cNvSpPr/>
          <p:nvPr/>
        </p:nvSpPr>
        <p:spPr>
          <a:xfrm>
            <a:off x="1051560" y="1161288"/>
            <a:ext cx="29260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300"/>
              <a:buFont typeface="Trebuchet MS"/>
              <a:buNone/>
            </a:pPr>
            <a:r>
              <a:rPr lang="en" sz="1300" b="1" i="0" u="none" strike="noStrike" cap="none">
                <a:solidFill>
                  <a:srgbClr val="2D2D2D"/>
                </a:solidFill>
                <a:latin typeface="Trebuchet MS"/>
                <a:ea typeface="Trebuchet MS"/>
                <a:cs typeface="Trebuchet MS"/>
                <a:sym typeface="Trebuchet MS"/>
              </a:rPr>
              <a:t>Why Ethics at All?</a:t>
            </a:r>
            <a:endParaRPr sz="1300" b="0" i="0" u="none" strike="noStrike" cap="none">
              <a:solidFill>
                <a:schemeClr val="dk1"/>
              </a:solidFill>
              <a:latin typeface="Calibri"/>
              <a:ea typeface="Calibri"/>
              <a:cs typeface="Calibri"/>
              <a:sym typeface="Calibri"/>
            </a:endParaRPr>
          </a:p>
        </p:txBody>
      </p:sp>
      <p:sp>
        <p:nvSpPr>
          <p:cNvPr id="77" name="Google Shape;77;p17"/>
          <p:cNvSpPr/>
          <p:nvPr/>
        </p:nvSpPr>
        <p:spPr>
          <a:xfrm>
            <a:off x="1051560" y="1463040"/>
            <a:ext cx="7406640" cy="2468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000"/>
              <a:buFont typeface="Calibri"/>
              <a:buNone/>
            </a:pPr>
            <a:r>
              <a:rPr lang="en" sz="1000" b="0" i="0" u="none" strike="noStrike" cap="none">
                <a:solidFill>
                  <a:srgbClr val="7A5A57"/>
                </a:solidFill>
                <a:latin typeface="Calibri"/>
                <a:ea typeface="Calibri"/>
                <a:cs typeface="Calibri"/>
                <a:sym typeface="Calibri"/>
              </a:rPr>
              <a:t>Five reasons AI ethics has become essential</a:t>
            </a:r>
            <a:endParaRPr sz="1000" b="0" i="0" u="none" strike="noStrike" cap="none">
              <a:solidFill>
                <a:schemeClr val="dk1"/>
              </a:solidFill>
              <a:latin typeface="Calibri"/>
              <a:ea typeface="Calibri"/>
              <a:cs typeface="Calibri"/>
              <a:sym typeface="Calibri"/>
            </a:endParaRPr>
          </a:p>
        </p:txBody>
      </p:sp>
      <p:sp>
        <p:nvSpPr>
          <p:cNvPr id="78" name="Google Shape;78;p17"/>
          <p:cNvSpPr/>
          <p:nvPr/>
        </p:nvSpPr>
        <p:spPr>
          <a:xfrm>
            <a:off x="365760" y="1856232"/>
            <a:ext cx="8412480" cy="658368"/>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17"/>
          <p:cNvSpPr/>
          <p:nvPr/>
        </p:nvSpPr>
        <p:spPr>
          <a:xfrm>
            <a:off x="365760" y="1856232"/>
            <a:ext cx="64008"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7"/>
          <p:cNvSpPr/>
          <p:nvPr/>
        </p:nvSpPr>
        <p:spPr>
          <a:xfrm>
            <a:off x="429768" y="1856232"/>
            <a:ext cx="502920"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7"/>
          <p:cNvSpPr/>
          <p:nvPr/>
        </p:nvSpPr>
        <p:spPr>
          <a:xfrm>
            <a:off x="429768" y="1856232"/>
            <a:ext cx="50292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02</a:t>
            </a:r>
            <a:endParaRPr sz="1300" b="0" i="0" u="none" strike="noStrike" cap="none">
              <a:solidFill>
                <a:schemeClr val="dk1"/>
              </a:solidFill>
              <a:latin typeface="Calibri"/>
              <a:ea typeface="Calibri"/>
              <a:cs typeface="Calibri"/>
              <a:sym typeface="Calibri"/>
            </a:endParaRPr>
          </a:p>
        </p:txBody>
      </p:sp>
      <p:sp>
        <p:nvSpPr>
          <p:cNvPr id="82" name="Google Shape;82;p17"/>
          <p:cNvSpPr/>
          <p:nvPr/>
        </p:nvSpPr>
        <p:spPr>
          <a:xfrm>
            <a:off x="1051560" y="1920240"/>
            <a:ext cx="29260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300"/>
              <a:buFont typeface="Trebuchet MS"/>
              <a:buNone/>
            </a:pPr>
            <a:r>
              <a:rPr lang="en" sz="1300" b="1" i="0" u="none" strike="noStrike" cap="none">
                <a:solidFill>
                  <a:srgbClr val="2D2D2D"/>
                </a:solidFill>
                <a:latin typeface="Trebuchet MS"/>
                <a:ea typeface="Trebuchet MS"/>
                <a:cs typeface="Trebuchet MS"/>
                <a:sym typeface="Trebuchet MS"/>
              </a:rPr>
              <a:t>Human Metrics</a:t>
            </a:r>
            <a:endParaRPr sz="1300" b="0" i="0" u="none" strike="noStrike" cap="none">
              <a:solidFill>
                <a:schemeClr val="dk1"/>
              </a:solidFill>
              <a:latin typeface="Calibri"/>
              <a:ea typeface="Calibri"/>
              <a:cs typeface="Calibri"/>
              <a:sym typeface="Calibri"/>
            </a:endParaRPr>
          </a:p>
        </p:txBody>
      </p:sp>
      <p:sp>
        <p:nvSpPr>
          <p:cNvPr id="83" name="Google Shape;83;p17"/>
          <p:cNvSpPr/>
          <p:nvPr/>
        </p:nvSpPr>
        <p:spPr>
          <a:xfrm>
            <a:off x="1051560" y="2221992"/>
            <a:ext cx="7406640" cy="2468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000"/>
              <a:buFont typeface="Calibri"/>
              <a:buNone/>
            </a:pPr>
            <a:r>
              <a:rPr lang="en" sz="1000" b="0" i="0" u="none" strike="noStrike" cap="none">
                <a:solidFill>
                  <a:srgbClr val="7A5A57"/>
                </a:solidFill>
                <a:latin typeface="Calibri"/>
                <a:ea typeface="Calibri"/>
                <a:cs typeface="Calibri"/>
                <a:sym typeface="Calibri"/>
              </a:rPr>
              <a:t>Ethics as the only language to measure real-world tool success</a:t>
            </a:r>
            <a:endParaRPr sz="1000" b="0" i="0" u="none" strike="noStrike" cap="none">
              <a:solidFill>
                <a:schemeClr val="dk1"/>
              </a:solidFill>
              <a:latin typeface="Calibri"/>
              <a:ea typeface="Calibri"/>
              <a:cs typeface="Calibri"/>
              <a:sym typeface="Calibri"/>
            </a:endParaRPr>
          </a:p>
        </p:txBody>
      </p:sp>
      <p:sp>
        <p:nvSpPr>
          <p:cNvPr id="84" name="Google Shape;84;p17"/>
          <p:cNvSpPr/>
          <p:nvPr/>
        </p:nvSpPr>
        <p:spPr>
          <a:xfrm>
            <a:off x="365760" y="2615184"/>
            <a:ext cx="8412480" cy="658368"/>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7"/>
          <p:cNvSpPr/>
          <p:nvPr/>
        </p:nvSpPr>
        <p:spPr>
          <a:xfrm>
            <a:off x="365760" y="2615184"/>
            <a:ext cx="64008"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17"/>
          <p:cNvSpPr/>
          <p:nvPr/>
        </p:nvSpPr>
        <p:spPr>
          <a:xfrm>
            <a:off x="429768" y="2615184"/>
            <a:ext cx="502920"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17"/>
          <p:cNvSpPr/>
          <p:nvPr/>
        </p:nvSpPr>
        <p:spPr>
          <a:xfrm>
            <a:off x="429768" y="2615184"/>
            <a:ext cx="50292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03</a:t>
            </a:r>
            <a:endParaRPr sz="1300" b="0" i="0" u="none" strike="noStrike" cap="none">
              <a:solidFill>
                <a:schemeClr val="dk1"/>
              </a:solidFill>
              <a:latin typeface="Calibri"/>
              <a:ea typeface="Calibri"/>
              <a:cs typeface="Calibri"/>
              <a:sym typeface="Calibri"/>
            </a:endParaRPr>
          </a:p>
        </p:txBody>
      </p:sp>
      <p:sp>
        <p:nvSpPr>
          <p:cNvPr id="88" name="Google Shape;88;p17"/>
          <p:cNvSpPr/>
          <p:nvPr/>
        </p:nvSpPr>
        <p:spPr>
          <a:xfrm>
            <a:off x="1051560" y="2679192"/>
            <a:ext cx="29260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300"/>
              <a:buFont typeface="Trebuchet MS"/>
              <a:buNone/>
            </a:pPr>
            <a:r>
              <a:rPr lang="en" sz="1300" b="1" i="0" u="none" strike="noStrike" cap="none">
                <a:solidFill>
                  <a:srgbClr val="2D2D2D"/>
                </a:solidFill>
                <a:latin typeface="Trebuchet MS"/>
                <a:ea typeface="Trebuchet MS"/>
                <a:cs typeface="Trebuchet MS"/>
                <a:sym typeface="Trebuchet MS"/>
              </a:rPr>
              <a:t>Risk &amp; Legal Compliance</a:t>
            </a:r>
            <a:endParaRPr sz="1300" b="0" i="0" u="none" strike="noStrike" cap="none">
              <a:solidFill>
                <a:schemeClr val="dk1"/>
              </a:solidFill>
              <a:latin typeface="Calibri"/>
              <a:ea typeface="Calibri"/>
              <a:cs typeface="Calibri"/>
              <a:sym typeface="Calibri"/>
            </a:endParaRPr>
          </a:p>
        </p:txBody>
      </p:sp>
      <p:sp>
        <p:nvSpPr>
          <p:cNvPr id="89" name="Google Shape;89;p17"/>
          <p:cNvSpPr/>
          <p:nvPr/>
        </p:nvSpPr>
        <p:spPr>
          <a:xfrm>
            <a:off x="1051560" y="2980944"/>
            <a:ext cx="7406640" cy="2468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000"/>
              <a:buFont typeface="Calibri"/>
              <a:buNone/>
            </a:pPr>
            <a:r>
              <a:rPr lang="en" sz="1000" b="0" i="0" u="none" strike="noStrike" cap="none">
                <a:solidFill>
                  <a:srgbClr val="7A5A57"/>
                </a:solidFill>
                <a:latin typeface="Calibri"/>
                <a:ea typeface="Calibri"/>
                <a:cs typeface="Calibri"/>
                <a:sym typeface="Calibri"/>
              </a:rPr>
              <a:t>Mandatory audits, the EU AI Act, and NYC hiring laws</a:t>
            </a:r>
            <a:endParaRPr sz="1000" b="0" i="0" u="none" strike="noStrike" cap="none">
              <a:solidFill>
                <a:schemeClr val="dk1"/>
              </a:solidFill>
              <a:latin typeface="Calibri"/>
              <a:ea typeface="Calibri"/>
              <a:cs typeface="Calibri"/>
              <a:sym typeface="Calibri"/>
            </a:endParaRPr>
          </a:p>
        </p:txBody>
      </p:sp>
      <p:sp>
        <p:nvSpPr>
          <p:cNvPr id="90" name="Google Shape;90;p17"/>
          <p:cNvSpPr/>
          <p:nvPr/>
        </p:nvSpPr>
        <p:spPr>
          <a:xfrm>
            <a:off x="365760" y="3374136"/>
            <a:ext cx="8412480" cy="658368"/>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7"/>
          <p:cNvSpPr/>
          <p:nvPr/>
        </p:nvSpPr>
        <p:spPr>
          <a:xfrm>
            <a:off x="365760" y="3374136"/>
            <a:ext cx="64008"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7"/>
          <p:cNvSpPr/>
          <p:nvPr/>
        </p:nvSpPr>
        <p:spPr>
          <a:xfrm>
            <a:off x="429768" y="3374136"/>
            <a:ext cx="502920"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7"/>
          <p:cNvSpPr/>
          <p:nvPr/>
        </p:nvSpPr>
        <p:spPr>
          <a:xfrm>
            <a:off x="429768" y="3374136"/>
            <a:ext cx="50292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04</a:t>
            </a:r>
            <a:endParaRPr sz="1300" b="0" i="0" u="none" strike="noStrike" cap="none">
              <a:solidFill>
                <a:schemeClr val="dk1"/>
              </a:solidFill>
              <a:latin typeface="Calibri"/>
              <a:ea typeface="Calibri"/>
              <a:cs typeface="Calibri"/>
              <a:sym typeface="Calibri"/>
            </a:endParaRPr>
          </a:p>
        </p:txBody>
      </p:sp>
      <p:sp>
        <p:nvSpPr>
          <p:cNvPr id="94" name="Google Shape;94;p17"/>
          <p:cNvSpPr/>
          <p:nvPr/>
        </p:nvSpPr>
        <p:spPr>
          <a:xfrm>
            <a:off x="1051560" y="3438144"/>
            <a:ext cx="29260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300"/>
              <a:buFont typeface="Trebuchet MS"/>
              <a:buNone/>
            </a:pPr>
            <a:r>
              <a:rPr lang="en" sz="1300" b="1" i="0" u="none" strike="noStrike" cap="none">
                <a:solidFill>
                  <a:srgbClr val="2D2D2D"/>
                </a:solidFill>
                <a:latin typeface="Trebuchet MS"/>
                <a:ea typeface="Trebuchet MS"/>
                <a:cs typeface="Trebuchet MS"/>
                <a:sym typeface="Trebuchet MS"/>
              </a:rPr>
              <a:t>What Is an Ethics Audit?</a:t>
            </a:r>
            <a:endParaRPr sz="1300" b="0" i="0" u="none" strike="noStrike" cap="none">
              <a:solidFill>
                <a:schemeClr val="dk1"/>
              </a:solidFill>
              <a:latin typeface="Calibri"/>
              <a:ea typeface="Calibri"/>
              <a:cs typeface="Calibri"/>
              <a:sym typeface="Calibri"/>
            </a:endParaRPr>
          </a:p>
        </p:txBody>
      </p:sp>
      <p:sp>
        <p:nvSpPr>
          <p:cNvPr id="95" name="Google Shape;95;p17"/>
          <p:cNvSpPr/>
          <p:nvPr/>
        </p:nvSpPr>
        <p:spPr>
          <a:xfrm>
            <a:off x="1051560" y="3739896"/>
            <a:ext cx="7406640" cy="2468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000"/>
              <a:buFont typeface="Calibri"/>
              <a:buNone/>
            </a:pPr>
            <a:r>
              <a:rPr lang="en" sz="1000" b="0" i="0" u="none" strike="noStrike" cap="none">
                <a:solidFill>
                  <a:srgbClr val="7A5A57"/>
                </a:solidFill>
                <a:latin typeface="Calibri"/>
                <a:ea typeface="Calibri"/>
                <a:cs typeface="Calibri"/>
                <a:sym typeface="Calibri"/>
              </a:rPr>
              <a:t>Definition, purpose, and three-part framework</a:t>
            </a:r>
            <a:endParaRPr sz="1000" b="0" i="0" u="none" strike="noStrike" cap="none">
              <a:solidFill>
                <a:schemeClr val="dk1"/>
              </a:solidFill>
              <a:latin typeface="Calibri"/>
              <a:ea typeface="Calibri"/>
              <a:cs typeface="Calibri"/>
              <a:sym typeface="Calibri"/>
            </a:endParaRPr>
          </a:p>
        </p:txBody>
      </p:sp>
      <p:sp>
        <p:nvSpPr>
          <p:cNvPr id="96" name="Google Shape;96;p17"/>
          <p:cNvSpPr/>
          <p:nvPr/>
        </p:nvSpPr>
        <p:spPr>
          <a:xfrm>
            <a:off x="365760" y="4133088"/>
            <a:ext cx="8412480" cy="658368"/>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7"/>
          <p:cNvSpPr/>
          <p:nvPr/>
        </p:nvSpPr>
        <p:spPr>
          <a:xfrm>
            <a:off x="365760" y="4133088"/>
            <a:ext cx="64008"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7"/>
          <p:cNvSpPr/>
          <p:nvPr/>
        </p:nvSpPr>
        <p:spPr>
          <a:xfrm>
            <a:off x="429768" y="4133088"/>
            <a:ext cx="502920" cy="65836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7"/>
          <p:cNvSpPr/>
          <p:nvPr/>
        </p:nvSpPr>
        <p:spPr>
          <a:xfrm>
            <a:off x="429768" y="4133088"/>
            <a:ext cx="50292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05</a:t>
            </a:r>
            <a:endParaRPr sz="1300" b="0" i="0" u="none" strike="noStrike" cap="none">
              <a:solidFill>
                <a:schemeClr val="dk1"/>
              </a:solidFill>
              <a:latin typeface="Calibri"/>
              <a:ea typeface="Calibri"/>
              <a:cs typeface="Calibri"/>
              <a:sym typeface="Calibri"/>
            </a:endParaRPr>
          </a:p>
        </p:txBody>
      </p:sp>
      <p:sp>
        <p:nvSpPr>
          <p:cNvPr id="100" name="Google Shape;100;p17"/>
          <p:cNvSpPr/>
          <p:nvPr/>
        </p:nvSpPr>
        <p:spPr>
          <a:xfrm>
            <a:off x="1051560" y="4197096"/>
            <a:ext cx="292608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300"/>
              <a:buFont typeface="Trebuchet MS"/>
              <a:buNone/>
            </a:pPr>
            <a:r>
              <a:rPr lang="en" sz="1300" b="1" i="0" u="none" strike="noStrike" cap="none">
                <a:solidFill>
                  <a:srgbClr val="2D2D2D"/>
                </a:solidFill>
                <a:latin typeface="Trebuchet MS"/>
                <a:ea typeface="Trebuchet MS"/>
                <a:cs typeface="Trebuchet MS"/>
                <a:sym typeface="Trebuchet MS"/>
              </a:rPr>
              <a:t>Live Example</a:t>
            </a:r>
            <a:endParaRPr sz="1300" b="0" i="0" u="none" strike="noStrike" cap="none">
              <a:solidFill>
                <a:schemeClr val="dk1"/>
              </a:solidFill>
              <a:latin typeface="Calibri"/>
              <a:ea typeface="Calibri"/>
              <a:cs typeface="Calibri"/>
              <a:sym typeface="Calibri"/>
            </a:endParaRPr>
          </a:p>
        </p:txBody>
      </p:sp>
      <p:sp>
        <p:nvSpPr>
          <p:cNvPr id="101" name="Google Shape;101;p17"/>
          <p:cNvSpPr/>
          <p:nvPr/>
        </p:nvSpPr>
        <p:spPr>
          <a:xfrm>
            <a:off x="1051560" y="4498848"/>
            <a:ext cx="7406640" cy="2468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000"/>
              <a:buFont typeface="Calibri"/>
              <a:buNone/>
            </a:pPr>
            <a:r>
              <a:rPr lang="en" sz="1000" b="0" i="0" u="none" strike="noStrike" cap="none">
                <a:solidFill>
                  <a:srgbClr val="7A5A57"/>
                </a:solidFill>
                <a:latin typeface="Calibri"/>
                <a:ea typeface="Calibri"/>
                <a:cs typeface="Calibri"/>
                <a:sym typeface="Calibri"/>
              </a:rPr>
              <a:t>Applying the framework to a real AI product — the "James Bot"</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95F52"/>
        </a:solidFill>
        <a:effectLst/>
      </p:bgPr>
    </p:bg>
    <p:spTree>
      <p:nvGrpSpPr>
        <p:cNvPr id="1" name="Shape 106"/>
        <p:cNvGrpSpPr/>
        <p:nvPr/>
      </p:nvGrpSpPr>
      <p:grpSpPr>
        <a:xfrm>
          <a:off x="0" y="0"/>
          <a:ext cx="0" cy="0"/>
          <a:chOff x="0" y="0"/>
          <a:chExt cx="0" cy="0"/>
        </a:xfrm>
      </p:grpSpPr>
      <p:sp>
        <p:nvSpPr>
          <p:cNvPr id="107" name="Google Shape;107;p18"/>
          <p:cNvSpPr/>
          <p:nvPr/>
        </p:nvSpPr>
        <p:spPr>
          <a:xfrm>
            <a:off x="228600" y="228600"/>
            <a:ext cx="8686800" cy="4686300"/>
          </a:xfrm>
          <a:prstGeom prst="rect">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8"/>
          <p:cNvSpPr/>
          <p:nvPr/>
        </p:nvSpPr>
        <p:spPr>
          <a:xfrm>
            <a:off x="457200" y="411480"/>
            <a:ext cx="8229600" cy="32004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000"/>
              <a:buFont typeface="Calibri"/>
              <a:buNone/>
            </a:pPr>
            <a:r>
              <a:rPr lang="en" sz="1000" b="1" i="0" u="none" strike="noStrike" cap="none">
                <a:solidFill>
                  <a:srgbClr val="FFFFFF"/>
                </a:solidFill>
                <a:latin typeface="Calibri"/>
                <a:ea typeface="Calibri"/>
                <a:cs typeface="Calibri"/>
                <a:sym typeface="Calibri"/>
              </a:rPr>
              <a:t>5 REASONS FOR AI ETHICS</a:t>
            </a:r>
            <a:endParaRPr sz="1000" b="0" i="0" u="none" strike="noStrike" cap="none">
              <a:solidFill>
                <a:schemeClr val="dk1"/>
              </a:solidFill>
              <a:latin typeface="Calibri"/>
              <a:ea typeface="Calibri"/>
              <a:cs typeface="Calibri"/>
              <a:sym typeface="Calibri"/>
            </a:endParaRPr>
          </a:p>
        </p:txBody>
      </p:sp>
      <p:sp>
        <p:nvSpPr>
          <p:cNvPr id="109" name="Google Shape;109;p18"/>
          <p:cNvSpPr/>
          <p:nvPr/>
        </p:nvSpPr>
        <p:spPr>
          <a:xfrm>
            <a:off x="457200" y="749808"/>
            <a:ext cx="8229600" cy="6400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3200"/>
              <a:buFont typeface="Trebuchet MS"/>
              <a:buNone/>
            </a:pPr>
            <a:r>
              <a:rPr lang="en" sz="3200" b="1" i="0" u="none" strike="noStrike" cap="none">
                <a:solidFill>
                  <a:srgbClr val="FFFFFF"/>
                </a:solidFill>
                <a:latin typeface="Trebuchet MS"/>
                <a:ea typeface="Trebuchet MS"/>
                <a:cs typeface="Trebuchet MS"/>
                <a:sym typeface="Trebuchet MS"/>
              </a:rPr>
              <a:t>Why Are We Doing This?</a:t>
            </a:r>
            <a:endParaRPr sz="3200" b="0" i="0" u="none" strike="noStrike" cap="none">
              <a:solidFill>
                <a:schemeClr val="dk1"/>
              </a:solidFill>
              <a:latin typeface="Calibri"/>
              <a:ea typeface="Calibri"/>
              <a:cs typeface="Calibri"/>
              <a:sym typeface="Calibri"/>
            </a:endParaRPr>
          </a:p>
        </p:txBody>
      </p:sp>
      <p:sp>
        <p:nvSpPr>
          <p:cNvPr id="110" name="Google Shape;110;p18"/>
          <p:cNvSpPr/>
          <p:nvPr/>
        </p:nvSpPr>
        <p:spPr>
          <a:xfrm>
            <a:off x="594360" y="1636776"/>
            <a:ext cx="329184" cy="329184"/>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8"/>
          <p:cNvSpPr/>
          <p:nvPr/>
        </p:nvSpPr>
        <p:spPr>
          <a:xfrm>
            <a:off x="594360" y="1636776"/>
            <a:ext cx="329184" cy="329184"/>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100"/>
              <a:buFont typeface="Trebuchet MS"/>
              <a:buNone/>
            </a:pPr>
            <a:r>
              <a:rPr lang="en" sz="1100" b="1" i="0" u="none" strike="noStrike" cap="none">
                <a:solidFill>
                  <a:srgbClr val="D95F52"/>
                </a:solidFill>
                <a:latin typeface="Trebuchet MS"/>
                <a:ea typeface="Trebuchet MS"/>
                <a:cs typeface="Trebuchet MS"/>
                <a:sym typeface="Trebuchet MS"/>
              </a:rPr>
              <a:t>1</a:t>
            </a:r>
            <a:endParaRPr sz="1100" b="0" i="0" u="none" strike="noStrike" cap="none">
              <a:solidFill>
                <a:schemeClr val="dk1"/>
              </a:solidFill>
              <a:latin typeface="Calibri"/>
              <a:ea typeface="Calibri"/>
              <a:cs typeface="Calibri"/>
              <a:sym typeface="Calibri"/>
            </a:endParaRPr>
          </a:p>
        </p:txBody>
      </p:sp>
      <p:sp>
        <p:nvSpPr>
          <p:cNvPr id="112" name="Google Shape;112;p18"/>
          <p:cNvSpPr/>
          <p:nvPr/>
        </p:nvSpPr>
        <p:spPr>
          <a:xfrm>
            <a:off x="1051560" y="1572768"/>
            <a:ext cx="758952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 sz="1300" b="0" i="0" u="none" strike="noStrike" cap="none">
                <a:solidFill>
                  <a:srgbClr val="FFFFFF"/>
                </a:solidFill>
                <a:latin typeface="Calibri"/>
                <a:ea typeface="Calibri"/>
                <a:cs typeface="Calibri"/>
                <a:sym typeface="Calibri"/>
              </a:rPr>
              <a:t>Human Language &amp; Metrics — ethics lets you measure real-world success</a:t>
            </a:r>
            <a:endParaRPr sz="1300" b="0" i="0" u="none" strike="noStrike" cap="none">
              <a:solidFill>
                <a:schemeClr val="dk1"/>
              </a:solidFill>
              <a:latin typeface="Calibri"/>
              <a:ea typeface="Calibri"/>
              <a:cs typeface="Calibri"/>
              <a:sym typeface="Calibri"/>
            </a:endParaRPr>
          </a:p>
        </p:txBody>
      </p:sp>
      <p:cxnSp>
        <p:nvCxnSpPr>
          <p:cNvPr id="113" name="Google Shape;113;p18"/>
          <p:cNvCxnSpPr/>
          <p:nvPr/>
        </p:nvCxnSpPr>
        <p:spPr>
          <a:xfrm>
            <a:off x="594360" y="2121408"/>
            <a:ext cx="7955280" cy="0"/>
          </a:xfrm>
          <a:prstGeom prst="straightConnector1">
            <a:avLst/>
          </a:prstGeom>
          <a:noFill/>
          <a:ln w="9525" cap="flat" cmpd="sng">
            <a:solidFill>
              <a:srgbClr val="E8837A"/>
            </a:solidFill>
            <a:prstDash val="solid"/>
            <a:round/>
            <a:headEnd type="none" w="sm" len="sm"/>
            <a:tailEnd type="none" w="sm" len="sm"/>
          </a:ln>
        </p:spPr>
      </p:cxnSp>
      <p:sp>
        <p:nvSpPr>
          <p:cNvPr id="114" name="Google Shape;114;p18"/>
          <p:cNvSpPr/>
          <p:nvPr/>
        </p:nvSpPr>
        <p:spPr>
          <a:xfrm>
            <a:off x="594360" y="2258568"/>
            <a:ext cx="329184" cy="329184"/>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8"/>
          <p:cNvSpPr/>
          <p:nvPr/>
        </p:nvSpPr>
        <p:spPr>
          <a:xfrm>
            <a:off x="594360" y="2258568"/>
            <a:ext cx="329184" cy="329184"/>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100"/>
              <a:buFont typeface="Trebuchet MS"/>
              <a:buNone/>
            </a:pPr>
            <a:r>
              <a:rPr lang="en" sz="1100" b="1" i="0" u="none" strike="noStrike" cap="none">
                <a:solidFill>
                  <a:srgbClr val="D95F52"/>
                </a:solidFill>
                <a:latin typeface="Trebuchet MS"/>
                <a:ea typeface="Trebuchet MS"/>
                <a:cs typeface="Trebuchet MS"/>
                <a:sym typeface="Trebuchet MS"/>
              </a:rPr>
              <a:t>2</a:t>
            </a:r>
            <a:endParaRPr sz="1100" b="0" i="0" u="none" strike="noStrike" cap="none">
              <a:solidFill>
                <a:schemeClr val="dk1"/>
              </a:solidFill>
              <a:latin typeface="Calibri"/>
              <a:ea typeface="Calibri"/>
              <a:cs typeface="Calibri"/>
              <a:sym typeface="Calibri"/>
            </a:endParaRPr>
          </a:p>
        </p:txBody>
      </p:sp>
      <p:sp>
        <p:nvSpPr>
          <p:cNvPr id="116" name="Google Shape;116;p18"/>
          <p:cNvSpPr/>
          <p:nvPr/>
        </p:nvSpPr>
        <p:spPr>
          <a:xfrm>
            <a:off x="1051560" y="2194560"/>
            <a:ext cx="758952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 sz="1300" b="0" i="0" u="none" strike="noStrike" cap="none">
                <a:solidFill>
                  <a:srgbClr val="FFFFFF"/>
                </a:solidFill>
                <a:latin typeface="Calibri"/>
                <a:ea typeface="Calibri"/>
                <a:cs typeface="Calibri"/>
                <a:sym typeface="Calibri"/>
              </a:rPr>
              <a:t>Enhanced Technical Design — aim at the right target before optimizing</a:t>
            </a:r>
            <a:endParaRPr sz="1300" b="0" i="0" u="none" strike="noStrike" cap="none">
              <a:solidFill>
                <a:schemeClr val="dk1"/>
              </a:solidFill>
              <a:latin typeface="Calibri"/>
              <a:ea typeface="Calibri"/>
              <a:cs typeface="Calibri"/>
              <a:sym typeface="Calibri"/>
            </a:endParaRPr>
          </a:p>
        </p:txBody>
      </p:sp>
      <p:cxnSp>
        <p:nvCxnSpPr>
          <p:cNvPr id="117" name="Google Shape;117;p18"/>
          <p:cNvCxnSpPr/>
          <p:nvPr/>
        </p:nvCxnSpPr>
        <p:spPr>
          <a:xfrm>
            <a:off x="594360" y="2743200"/>
            <a:ext cx="7955280" cy="0"/>
          </a:xfrm>
          <a:prstGeom prst="straightConnector1">
            <a:avLst/>
          </a:prstGeom>
          <a:noFill/>
          <a:ln w="9525" cap="flat" cmpd="sng">
            <a:solidFill>
              <a:srgbClr val="E8837A"/>
            </a:solidFill>
            <a:prstDash val="solid"/>
            <a:round/>
            <a:headEnd type="none" w="sm" len="sm"/>
            <a:tailEnd type="none" w="sm" len="sm"/>
          </a:ln>
        </p:spPr>
      </p:cxnSp>
      <p:sp>
        <p:nvSpPr>
          <p:cNvPr id="118" name="Google Shape;118;p18"/>
          <p:cNvSpPr/>
          <p:nvPr/>
        </p:nvSpPr>
        <p:spPr>
          <a:xfrm>
            <a:off x="594360" y="2880360"/>
            <a:ext cx="329184" cy="329184"/>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8"/>
          <p:cNvSpPr/>
          <p:nvPr/>
        </p:nvSpPr>
        <p:spPr>
          <a:xfrm>
            <a:off x="594360" y="2880360"/>
            <a:ext cx="329184" cy="329184"/>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100"/>
              <a:buFont typeface="Trebuchet MS"/>
              <a:buNone/>
            </a:pPr>
            <a:r>
              <a:rPr lang="en" sz="1100" b="1" i="0" u="none" strike="noStrike" cap="none">
                <a:solidFill>
                  <a:srgbClr val="D95F52"/>
                </a:solidFill>
                <a:latin typeface="Trebuchet MS"/>
                <a:ea typeface="Trebuchet MS"/>
                <a:cs typeface="Trebuchet MS"/>
                <a:sym typeface="Trebuchet MS"/>
              </a:rPr>
              <a:t>3</a:t>
            </a:r>
            <a:endParaRPr sz="1100" b="0" i="0" u="none" strike="noStrike" cap="none">
              <a:solidFill>
                <a:schemeClr val="dk1"/>
              </a:solidFill>
              <a:latin typeface="Calibri"/>
              <a:ea typeface="Calibri"/>
              <a:cs typeface="Calibri"/>
              <a:sym typeface="Calibri"/>
            </a:endParaRPr>
          </a:p>
        </p:txBody>
      </p:sp>
      <p:sp>
        <p:nvSpPr>
          <p:cNvPr id="120" name="Google Shape;120;p18"/>
          <p:cNvSpPr/>
          <p:nvPr/>
        </p:nvSpPr>
        <p:spPr>
          <a:xfrm>
            <a:off x="1051560" y="2816352"/>
            <a:ext cx="758952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 sz="1300" b="0" i="0" u="none" strike="noStrike" cap="none">
                <a:solidFill>
                  <a:srgbClr val="FFFFFF"/>
                </a:solidFill>
                <a:latin typeface="Calibri"/>
                <a:ea typeface="Calibri"/>
                <a:cs typeface="Calibri"/>
                <a:sym typeface="Calibri"/>
              </a:rPr>
              <a:t>User Trust — privacy-first companies earn more engagement</a:t>
            </a:r>
            <a:endParaRPr sz="1300" b="0" i="0" u="none" strike="noStrike" cap="none">
              <a:solidFill>
                <a:schemeClr val="dk1"/>
              </a:solidFill>
              <a:latin typeface="Calibri"/>
              <a:ea typeface="Calibri"/>
              <a:cs typeface="Calibri"/>
              <a:sym typeface="Calibri"/>
            </a:endParaRPr>
          </a:p>
        </p:txBody>
      </p:sp>
      <p:cxnSp>
        <p:nvCxnSpPr>
          <p:cNvPr id="121" name="Google Shape;121;p18"/>
          <p:cNvCxnSpPr/>
          <p:nvPr/>
        </p:nvCxnSpPr>
        <p:spPr>
          <a:xfrm>
            <a:off x="594360" y="3364992"/>
            <a:ext cx="7955280" cy="0"/>
          </a:xfrm>
          <a:prstGeom prst="straightConnector1">
            <a:avLst/>
          </a:prstGeom>
          <a:noFill/>
          <a:ln w="9525" cap="flat" cmpd="sng">
            <a:solidFill>
              <a:srgbClr val="E8837A"/>
            </a:solidFill>
            <a:prstDash val="solid"/>
            <a:round/>
            <a:headEnd type="none" w="sm" len="sm"/>
            <a:tailEnd type="none" w="sm" len="sm"/>
          </a:ln>
        </p:spPr>
      </p:cxnSp>
      <p:sp>
        <p:nvSpPr>
          <p:cNvPr id="122" name="Google Shape;122;p18"/>
          <p:cNvSpPr/>
          <p:nvPr/>
        </p:nvSpPr>
        <p:spPr>
          <a:xfrm>
            <a:off x="594360" y="3502152"/>
            <a:ext cx="329184" cy="329184"/>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8"/>
          <p:cNvSpPr/>
          <p:nvPr/>
        </p:nvSpPr>
        <p:spPr>
          <a:xfrm>
            <a:off x="594360" y="3502152"/>
            <a:ext cx="329184" cy="329184"/>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100"/>
              <a:buFont typeface="Trebuchet MS"/>
              <a:buNone/>
            </a:pPr>
            <a:r>
              <a:rPr lang="en" sz="1100" b="1" i="0" u="none" strike="noStrike" cap="none">
                <a:solidFill>
                  <a:srgbClr val="D95F52"/>
                </a:solidFill>
                <a:latin typeface="Trebuchet MS"/>
                <a:ea typeface="Trebuchet MS"/>
                <a:cs typeface="Trebuchet MS"/>
                <a:sym typeface="Trebuchet MS"/>
              </a:rPr>
              <a:t>4</a:t>
            </a:r>
            <a:endParaRPr sz="1100" b="0" i="0" u="none" strike="noStrike" cap="none">
              <a:solidFill>
                <a:schemeClr val="dk1"/>
              </a:solidFill>
              <a:latin typeface="Calibri"/>
              <a:ea typeface="Calibri"/>
              <a:cs typeface="Calibri"/>
              <a:sym typeface="Calibri"/>
            </a:endParaRPr>
          </a:p>
        </p:txBody>
      </p:sp>
      <p:sp>
        <p:nvSpPr>
          <p:cNvPr id="124" name="Google Shape;124;p18"/>
          <p:cNvSpPr/>
          <p:nvPr/>
        </p:nvSpPr>
        <p:spPr>
          <a:xfrm>
            <a:off x="1051560" y="3438144"/>
            <a:ext cx="758952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 sz="1300" b="0" i="0" u="none" strike="noStrike" cap="none">
                <a:solidFill>
                  <a:srgbClr val="FFFFFF"/>
                </a:solidFill>
                <a:latin typeface="Calibri"/>
                <a:ea typeface="Calibri"/>
                <a:cs typeface="Calibri"/>
                <a:sym typeface="Calibri"/>
              </a:rPr>
              <a:t>Company Culture — engineers work better when they believe in what they build</a:t>
            </a:r>
            <a:endParaRPr sz="1300" b="0" i="0" u="none" strike="noStrike" cap="none">
              <a:solidFill>
                <a:schemeClr val="dk1"/>
              </a:solidFill>
              <a:latin typeface="Calibri"/>
              <a:ea typeface="Calibri"/>
              <a:cs typeface="Calibri"/>
              <a:sym typeface="Calibri"/>
            </a:endParaRPr>
          </a:p>
        </p:txBody>
      </p:sp>
      <p:cxnSp>
        <p:nvCxnSpPr>
          <p:cNvPr id="125" name="Google Shape;125;p18"/>
          <p:cNvCxnSpPr/>
          <p:nvPr/>
        </p:nvCxnSpPr>
        <p:spPr>
          <a:xfrm>
            <a:off x="594360" y="3986784"/>
            <a:ext cx="7955280" cy="0"/>
          </a:xfrm>
          <a:prstGeom prst="straightConnector1">
            <a:avLst/>
          </a:prstGeom>
          <a:noFill/>
          <a:ln w="9525" cap="flat" cmpd="sng">
            <a:solidFill>
              <a:srgbClr val="E8837A"/>
            </a:solidFill>
            <a:prstDash val="solid"/>
            <a:round/>
            <a:headEnd type="none" w="sm" len="sm"/>
            <a:tailEnd type="none" w="sm" len="sm"/>
          </a:ln>
        </p:spPr>
      </p:cxnSp>
      <p:sp>
        <p:nvSpPr>
          <p:cNvPr id="126" name="Google Shape;126;p18"/>
          <p:cNvSpPr/>
          <p:nvPr/>
        </p:nvSpPr>
        <p:spPr>
          <a:xfrm>
            <a:off x="594360" y="4123944"/>
            <a:ext cx="329184" cy="329184"/>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8"/>
          <p:cNvSpPr/>
          <p:nvPr/>
        </p:nvSpPr>
        <p:spPr>
          <a:xfrm>
            <a:off x="594360" y="4123944"/>
            <a:ext cx="329184" cy="329184"/>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100"/>
              <a:buFont typeface="Trebuchet MS"/>
              <a:buNone/>
            </a:pPr>
            <a:r>
              <a:rPr lang="en" sz="1100" b="1" i="0" u="none" strike="noStrike" cap="none">
                <a:solidFill>
                  <a:srgbClr val="D95F52"/>
                </a:solidFill>
                <a:latin typeface="Trebuchet MS"/>
                <a:ea typeface="Trebuchet MS"/>
                <a:cs typeface="Trebuchet MS"/>
                <a:sym typeface="Trebuchet MS"/>
              </a:rPr>
              <a:t>5</a:t>
            </a:r>
            <a:endParaRPr sz="1100" b="0" i="0" u="none" strike="noStrike" cap="none">
              <a:solidFill>
                <a:schemeClr val="dk1"/>
              </a:solidFill>
              <a:latin typeface="Calibri"/>
              <a:ea typeface="Calibri"/>
              <a:cs typeface="Calibri"/>
              <a:sym typeface="Calibri"/>
            </a:endParaRPr>
          </a:p>
        </p:txBody>
      </p:sp>
      <p:sp>
        <p:nvSpPr>
          <p:cNvPr id="128" name="Google Shape;128;p18"/>
          <p:cNvSpPr/>
          <p:nvPr/>
        </p:nvSpPr>
        <p:spPr>
          <a:xfrm>
            <a:off x="1051560" y="4059936"/>
            <a:ext cx="758952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 sz="1300" b="0" i="0" u="none" strike="noStrike" cap="none">
                <a:solidFill>
                  <a:srgbClr val="FFFFFF"/>
                </a:solidFill>
                <a:latin typeface="Calibri"/>
                <a:ea typeface="Calibri"/>
                <a:cs typeface="Calibri"/>
                <a:sym typeface="Calibri"/>
              </a:rPr>
              <a:t>Risk Mitigation &amp; Legal Compliance — audits are now mandated by law</a:t>
            </a:r>
            <a:endParaRPr sz="13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133"/>
        <p:cNvGrpSpPr/>
        <p:nvPr/>
      </p:nvGrpSpPr>
      <p:grpSpPr>
        <a:xfrm>
          <a:off x="0" y="0"/>
          <a:ext cx="0" cy="0"/>
          <a:chOff x="0" y="0"/>
          <a:chExt cx="0" cy="0"/>
        </a:xfrm>
      </p:grpSpPr>
      <p:sp>
        <p:nvSpPr>
          <p:cNvPr id="134" name="Google Shape;134;p19"/>
          <p:cNvSpPr/>
          <p:nvPr/>
        </p:nvSpPr>
        <p:spPr>
          <a:xfrm>
            <a:off x="0" y="0"/>
            <a:ext cx="9144000" cy="96012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9"/>
          <p:cNvSpPr/>
          <p:nvPr/>
        </p:nvSpPr>
        <p:spPr>
          <a:xfrm>
            <a:off x="457200" y="0"/>
            <a:ext cx="8229600" cy="9601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2200"/>
              <a:buFont typeface="Trebuchet MS"/>
              <a:buNone/>
            </a:pPr>
            <a:r>
              <a:rPr lang="en" sz="2200" b="1" i="0" u="none" strike="noStrike" cap="none">
                <a:solidFill>
                  <a:srgbClr val="FFFFFF"/>
                </a:solidFill>
                <a:latin typeface="Trebuchet MS"/>
                <a:ea typeface="Trebuchet MS"/>
                <a:cs typeface="Trebuchet MS"/>
                <a:sym typeface="Trebuchet MS"/>
              </a:rPr>
              <a:t>Reason 1 · Human Language &amp; Metrics</a:t>
            </a:r>
            <a:endParaRPr sz="2200" b="0" i="0" u="none" strike="noStrike" cap="none">
              <a:solidFill>
                <a:schemeClr val="dk1"/>
              </a:solidFill>
              <a:latin typeface="Calibri"/>
              <a:ea typeface="Calibri"/>
              <a:cs typeface="Calibri"/>
              <a:sym typeface="Calibri"/>
            </a:endParaRPr>
          </a:p>
        </p:txBody>
      </p:sp>
      <p:sp>
        <p:nvSpPr>
          <p:cNvPr id="136" name="Google Shape;136;p19"/>
          <p:cNvSpPr/>
          <p:nvPr/>
        </p:nvSpPr>
        <p:spPr>
          <a:xfrm>
            <a:off x="365760" y="1078992"/>
            <a:ext cx="4114800" cy="3749040"/>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9"/>
          <p:cNvSpPr/>
          <p:nvPr/>
        </p:nvSpPr>
        <p:spPr>
          <a:xfrm>
            <a:off x="365760" y="1078992"/>
            <a:ext cx="64008" cy="374904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9"/>
          <p:cNvSpPr/>
          <p:nvPr/>
        </p:nvSpPr>
        <p:spPr>
          <a:xfrm>
            <a:off x="566928" y="1188720"/>
            <a:ext cx="3749040" cy="38404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400"/>
              <a:buFont typeface="Trebuchet MS"/>
              <a:buNone/>
            </a:pPr>
            <a:r>
              <a:rPr lang="en" sz="1400" b="1" i="0" u="none" strike="noStrike" cap="none">
                <a:solidFill>
                  <a:srgbClr val="D95F52"/>
                </a:solidFill>
                <a:latin typeface="Trebuchet MS"/>
                <a:ea typeface="Trebuchet MS"/>
                <a:cs typeface="Trebuchet MS"/>
                <a:sym typeface="Trebuchet MS"/>
              </a:rPr>
              <a:t>The Cardisio Case</a:t>
            </a:r>
            <a:endParaRPr sz="1400" b="0" i="0" u="none" strike="noStrike" cap="none">
              <a:solidFill>
                <a:schemeClr val="dk1"/>
              </a:solidFill>
              <a:latin typeface="Calibri"/>
              <a:ea typeface="Calibri"/>
              <a:cs typeface="Calibri"/>
              <a:sym typeface="Calibri"/>
            </a:endParaRPr>
          </a:p>
        </p:txBody>
      </p:sp>
      <p:sp>
        <p:nvSpPr>
          <p:cNvPr id="139" name="Google Shape;139;p19"/>
          <p:cNvSpPr/>
          <p:nvPr/>
        </p:nvSpPr>
        <p:spPr>
          <a:xfrm>
            <a:off x="566928" y="1664208"/>
            <a:ext cx="3749040" cy="6583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100"/>
              <a:buFont typeface="Calibri"/>
              <a:buNone/>
            </a:pPr>
            <a:r>
              <a:rPr lang="en" sz="1100" b="1" i="0" u="none" strike="noStrike" cap="none">
                <a:solidFill>
                  <a:srgbClr val="D95F52"/>
                </a:solidFill>
                <a:latin typeface="Calibri"/>
                <a:ea typeface="Calibri"/>
                <a:cs typeface="Calibri"/>
                <a:sym typeface="Calibri"/>
              </a:rPr>
              <a:t>The tool:  </a:t>
            </a:r>
            <a:r>
              <a:rPr lang="en" sz="1100" b="0" i="0" u="none" strike="noStrike" cap="none">
                <a:solidFill>
                  <a:srgbClr val="2D2D2D"/>
                </a:solidFill>
                <a:latin typeface="Calibri"/>
                <a:ea typeface="Calibri"/>
                <a:cs typeface="Calibri"/>
                <a:sym typeface="Calibri"/>
              </a:rPr>
              <a:t>An AI that read EKG data to predict cardiac risk</a:t>
            </a:r>
            <a:r>
              <a:rPr lang="en" sz="1100">
                <a:solidFill>
                  <a:srgbClr val="2D2D2D"/>
                </a:solidFill>
                <a:latin typeface="Calibri"/>
                <a:ea typeface="Calibri"/>
                <a:cs typeface="Calibri"/>
                <a:sym typeface="Calibri"/>
              </a:rPr>
              <a:t>.</a:t>
            </a:r>
            <a:endParaRPr sz="1100" b="0" i="0" u="none" strike="noStrike" cap="none">
              <a:solidFill>
                <a:schemeClr val="dk1"/>
              </a:solidFill>
              <a:latin typeface="Calibri"/>
              <a:ea typeface="Calibri"/>
              <a:cs typeface="Calibri"/>
              <a:sym typeface="Calibri"/>
            </a:endParaRPr>
          </a:p>
        </p:txBody>
      </p:sp>
      <p:sp>
        <p:nvSpPr>
          <p:cNvPr id="140" name="Google Shape;140;p19"/>
          <p:cNvSpPr/>
          <p:nvPr/>
        </p:nvSpPr>
        <p:spPr>
          <a:xfrm>
            <a:off x="566928" y="2414016"/>
            <a:ext cx="3749040" cy="6583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100"/>
              <a:buFont typeface="Calibri"/>
              <a:buNone/>
            </a:pPr>
            <a:r>
              <a:rPr lang="en" sz="1100" b="1" i="0" u="none" strike="noStrike" cap="none">
                <a:solidFill>
                  <a:srgbClr val="D95F52"/>
                </a:solidFill>
                <a:latin typeface="Calibri"/>
                <a:ea typeface="Calibri"/>
                <a:cs typeface="Calibri"/>
                <a:sym typeface="Calibri"/>
              </a:rPr>
              <a:t>The problem:  </a:t>
            </a:r>
            <a:r>
              <a:rPr lang="en" sz="1100" b="0" i="0" u="none" strike="noStrike" cap="none">
                <a:solidFill>
                  <a:srgbClr val="2D2D2D"/>
                </a:solidFill>
                <a:latin typeface="Calibri"/>
                <a:ea typeface="Calibri"/>
                <a:cs typeface="Calibri"/>
                <a:sym typeface="Calibri"/>
              </a:rPr>
              <a:t>It was so sensitive it flagged false positives constantly, filling patients with anxiety.</a:t>
            </a:r>
            <a:endParaRPr sz="1100" b="0" i="0" u="none" strike="noStrike" cap="none">
              <a:solidFill>
                <a:schemeClr val="dk1"/>
              </a:solidFill>
              <a:latin typeface="Calibri"/>
              <a:ea typeface="Calibri"/>
              <a:cs typeface="Calibri"/>
              <a:sym typeface="Calibri"/>
            </a:endParaRPr>
          </a:p>
        </p:txBody>
      </p:sp>
      <p:sp>
        <p:nvSpPr>
          <p:cNvPr id="141" name="Google Shape;141;p19"/>
          <p:cNvSpPr/>
          <p:nvPr/>
        </p:nvSpPr>
        <p:spPr>
          <a:xfrm>
            <a:off x="566928" y="3163824"/>
            <a:ext cx="3749040" cy="6583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100"/>
              <a:buFont typeface="Calibri"/>
              <a:buNone/>
            </a:pPr>
            <a:r>
              <a:rPr lang="en" sz="1100" b="1" i="0" u="none" strike="noStrike" cap="none">
                <a:solidFill>
                  <a:srgbClr val="D95F52"/>
                </a:solidFill>
                <a:latin typeface="Calibri"/>
                <a:ea typeface="Calibri"/>
                <a:cs typeface="Calibri"/>
                <a:sym typeface="Calibri"/>
              </a:rPr>
              <a:t>The result:  </a:t>
            </a:r>
            <a:r>
              <a:rPr lang="en" sz="1100" b="0" i="0" u="none" strike="noStrike" cap="none">
                <a:solidFill>
                  <a:srgbClr val="2D2D2D"/>
                </a:solidFill>
                <a:latin typeface="Calibri"/>
                <a:ea typeface="Calibri"/>
                <a:cs typeface="Calibri"/>
                <a:sym typeface="Calibri"/>
              </a:rPr>
              <a:t>Despite technical success, patients' autonomy was reduced.</a:t>
            </a:r>
            <a:endParaRPr sz="1100" b="0" i="0" u="none" strike="noStrike" cap="none">
              <a:solidFill>
                <a:schemeClr val="dk1"/>
              </a:solidFill>
              <a:latin typeface="Calibri"/>
              <a:ea typeface="Calibri"/>
              <a:cs typeface="Calibri"/>
              <a:sym typeface="Calibri"/>
            </a:endParaRPr>
          </a:p>
        </p:txBody>
      </p:sp>
      <p:sp>
        <p:nvSpPr>
          <p:cNvPr id="142" name="Google Shape;142;p19"/>
          <p:cNvSpPr/>
          <p:nvPr/>
        </p:nvSpPr>
        <p:spPr>
          <a:xfrm>
            <a:off x="566928" y="3913632"/>
            <a:ext cx="3749040" cy="6583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D95F52"/>
              </a:buClr>
              <a:buSzPts val="1100"/>
              <a:buFont typeface="Calibri"/>
              <a:buNone/>
            </a:pPr>
            <a:r>
              <a:rPr lang="en" sz="1100" b="1" i="0" u="none" strike="noStrike" cap="none">
                <a:solidFill>
                  <a:srgbClr val="D95F52"/>
                </a:solidFill>
                <a:latin typeface="Calibri"/>
                <a:ea typeface="Calibri"/>
                <a:cs typeface="Calibri"/>
                <a:sym typeface="Calibri"/>
              </a:rPr>
              <a:t>The fix:  </a:t>
            </a:r>
            <a:r>
              <a:rPr lang="en" sz="1100" b="0" i="0" u="none" strike="noStrike" cap="none">
                <a:solidFill>
                  <a:srgbClr val="2D2D2D"/>
                </a:solidFill>
                <a:latin typeface="Calibri"/>
                <a:ea typeface="Calibri"/>
                <a:cs typeface="Calibri"/>
                <a:sym typeface="Calibri"/>
              </a:rPr>
              <a:t>Added a "yellow zone" — uncertain results — which reduced unnecessary alarm.</a:t>
            </a:r>
            <a:endParaRPr sz="1100" b="0" i="0" u="none" strike="noStrike" cap="none">
              <a:solidFill>
                <a:schemeClr val="dk1"/>
              </a:solidFill>
              <a:latin typeface="Calibri"/>
              <a:ea typeface="Calibri"/>
              <a:cs typeface="Calibri"/>
              <a:sym typeface="Calibri"/>
            </a:endParaRPr>
          </a:p>
        </p:txBody>
      </p:sp>
      <p:sp>
        <p:nvSpPr>
          <p:cNvPr id="143" name="Google Shape;143;p19"/>
          <p:cNvSpPr/>
          <p:nvPr/>
        </p:nvSpPr>
        <p:spPr>
          <a:xfrm>
            <a:off x="4663440" y="1078992"/>
            <a:ext cx="4114800" cy="3749040"/>
          </a:xfrm>
          <a:prstGeom prst="rect">
            <a:avLst/>
          </a:prstGeom>
          <a:solidFill>
            <a:srgbClr val="D95F52"/>
          </a:solidFill>
          <a:ln w="12700" cap="flat" cmpd="sng">
            <a:solidFill>
              <a:srgbClr val="D95F52"/>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9"/>
          <p:cNvSpPr/>
          <p:nvPr/>
        </p:nvSpPr>
        <p:spPr>
          <a:xfrm>
            <a:off x="4864608" y="1261872"/>
            <a:ext cx="3712464" cy="3383280"/>
          </a:xfrm>
          <a:prstGeom prst="rect">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9"/>
          <p:cNvSpPr/>
          <p:nvPr/>
        </p:nvSpPr>
        <p:spPr>
          <a:xfrm>
            <a:off x="4864608" y="1371600"/>
            <a:ext cx="3712464" cy="4114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500"/>
              <a:buFont typeface="Trebuchet MS"/>
              <a:buNone/>
            </a:pPr>
            <a:r>
              <a:rPr lang="en" sz="1500" b="1" i="0" u="none" strike="noStrike" cap="none">
                <a:solidFill>
                  <a:srgbClr val="FFFFFF"/>
                </a:solidFill>
                <a:latin typeface="Trebuchet MS"/>
                <a:ea typeface="Trebuchet MS"/>
                <a:cs typeface="Trebuchet MS"/>
                <a:sym typeface="Trebuchet MS"/>
              </a:rPr>
              <a:t>The Key Insight</a:t>
            </a:r>
            <a:endParaRPr sz="1500" b="0" i="0" u="none" strike="noStrike" cap="none">
              <a:solidFill>
                <a:schemeClr val="dk1"/>
              </a:solidFill>
              <a:latin typeface="Calibri"/>
              <a:ea typeface="Calibri"/>
              <a:cs typeface="Calibri"/>
              <a:sym typeface="Calibri"/>
            </a:endParaRPr>
          </a:p>
        </p:txBody>
      </p:sp>
      <p:sp>
        <p:nvSpPr>
          <p:cNvPr id="146" name="Google Shape;146;p19"/>
          <p:cNvSpPr/>
          <p:nvPr/>
        </p:nvSpPr>
        <p:spPr>
          <a:xfrm>
            <a:off x="4983480" y="1938528"/>
            <a:ext cx="45720" cy="50292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9"/>
          <p:cNvSpPr/>
          <p:nvPr/>
        </p:nvSpPr>
        <p:spPr>
          <a:xfrm>
            <a:off x="5138928" y="1920240"/>
            <a:ext cx="3291840" cy="56692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100"/>
              <a:buFont typeface="Calibri"/>
              <a:buNone/>
            </a:pPr>
            <a:r>
              <a:rPr lang="en" sz="1100" b="0" i="0" u="none" strike="noStrike" cap="none">
                <a:solidFill>
                  <a:srgbClr val="FFFFFF"/>
                </a:solidFill>
                <a:latin typeface="Calibri"/>
                <a:ea typeface="Calibri"/>
                <a:cs typeface="Calibri"/>
                <a:sym typeface="Calibri"/>
              </a:rPr>
              <a:t>Mathematical accuracy ≠ human success</a:t>
            </a:r>
            <a:endParaRPr sz="1100" b="0" i="0" u="none" strike="noStrike" cap="none">
              <a:solidFill>
                <a:schemeClr val="dk1"/>
              </a:solidFill>
              <a:latin typeface="Calibri"/>
              <a:ea typeface="Calibri"/>
              <a:cs typeface="Calibri"/>
              <a:sym typeface="Calibri"/>
            </a:endParaRPr>
          </a:p>
        </p:txBody>
      </p:sp>
      <p:sp>
        <p:nvSpPr>
          <p:cNvPr id="148" name="Google Shape;148;p19"/>
          <p:cNvSpPr/>
          <p:nvPr/>
        </p:nvSpPr>
        <p:spPr>
          <a:xfrm>
            <a:off x="4983480" y="2651760"/>
            <a:ext cx="45720" cy="50292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9"/>
          <p:cNvSpPr/>
          <p:nvPr/>
        </p:nvSpPr>
        <p:spPr>
          <a:xfrm>
            <a:off x="5138928" y="2633472"/>
            <a:ext cx="3291840" cy="56692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100"/>
              <a:buFont typeface="Calibri"/>
              <a:buNone/>
            </a:pPr>
            <a:r>
              <a:rPr lang="en" sz="1100" b="0" i="0" u="none" strike="noStrike" cap="none">
                <a:solidFill>
                  <a:srgbClr val="FFFFFF"/>
                </a:solidFill>
                <a:latin typeface="Calibri"/>
                <a:ea typeface="Calibri"/>
                <a:cs typeface="Calibri"/>
                <a:sym typeface="Calibri"/>
              </a:rPr>
              <a:t>The best metric for the EKG tool was autonomy</a:t>
            </a:r>
            <a:endParaRPr sz="1100" b="0" i="0" u="none" strike="noStrike" cap="none">
              <a:solidFill>
                <a:schemeClr val="dk1"/>
              </a:solidFill>
              <a:latin typeface="Calibri"/>
              <a:ea typeface="Calibri"/>
              <a:cs typeface="Calibri"/>
              <a:sym typeface="Calibri"/>
            </a:endParaRPr>
          </a:p>
        </p:txBody>
      </p:sp>
      <p:sp>
        <p:nvSpPr>
          <p:cNvPr id="150" name="Google Shape;150;p19"/>
          <p:cNvSpPr/>
          <p:nvPr/>
        </p:nvSpPr>
        <p:spPr>
          <a:xfrm>
            <a:off x="4983480" y="3364992"/>
            <a:ext cx="45720" cy="50292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9"/>
          <p:cNvSpPr/>
          <p:nvPr/>
        </p:nvSpPr>
        <p:spPr>
          <a:xfrm>
            <a:off x="5138928" y="3346704"/>
            <a:ext cx="3291840" cy="56692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100"/>
              <a:buFont typeface="Calibri"/>
              <a:buNone/>
            </a:pPr>
            <a:r>
              <a:rPr lang="en" sz="1100" b="0" i="0" u="none" strike="noStrike" cap="none">
                <a:solidFill>
                  <a:srgbClr val="FFFFFF"/>
                </a:solidFill>
                <a:latin typeface="Calibri"/>
                <a:ea typeface="Calibri"/>
                <a:cs typeface="Calibri"/>
                <a:sym typeface="Calibri"/>
              </a:rPr>
              <a:t>Ethics gives you the language and measurements to see whether your tool is actually working</a:t>
            </a:r>
            <a:endParaRPr sz="1100" b="0" i="0" u="none" strike="noStrike" cap="none">
              <a:solidFill>
                <a:schemeClr val="dk1"/>
              </a:solidFill>
              <a:latin typeface="Calibri"/>
              <a:ea typeface="Calibri"/>
              <a:cs typeface="Calibri"/>
              <a:sym typeface="Calibri"/>
            </a:endParaRPr>
          </a:p>
        </p:txBody>
      </p:sp>
      <p:sp>
        <p:nvSpPr>
          <p:cNvPr id="152" name="Google Shape;152;p19"/>
          <p:cNvSpPr/>
          <p:nvPr/>
        </p:nvSpPr>
        <p:spPr>
          <a:xfrm>
            <a:off x="4983480" y="4078224"/>
            <a:ext cx="45720" cy="50292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9"/>
          <p:cNvSpPr/>
          <p:nvPr/>
        </p:nvSpPr>
        <p:spPr>
          <a:xfrm>
            <a:off x="5138928" y="4059936"/>
            <a:ext cx="3291840" cy="56692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100"/>
              <a:buFont typeface="Calibri"/>
              <a:buNone/>
            </a:pPr>
            <a:r>
              <a:rPr lang="en" sz="1100" b="0" i="0" u="none" strike="noStrike" cap="none">
                <a:solidFill>
                  <a:srgbClr val="FFFFFF"/>
                </a:solidFill>
                <a:latin typeface="Calibri"/>
                <a:ea typeface="Calibri"/>
                <a:cs typeface="Calibri"/>
                <a:sym typeface="Calibri"/>
              </a:rPr>
              <a:t>"If you can't measure it, you can't improve it" — and ethics provides the human measure</a:t>
            </a:r>
            <a:endParaRPr sz="1100" b="0" i="0" u="none" strike="noStrike" cap="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158"/>
        <p:cNvGrpSpPr/>
        <p:nvPr/>
      </p:nvGrpSpPr>
      <p:grpSpPr>
        <a:xfrm>
          <a:off x="0" y="0"/>
          <a:ext cx="0" cy="0"/>
          <a:chOff x="0" y="0"/>
          <a:chExt cx="0" cy="0"/>
        </a:xfrm>
      </p:grpSpPr>
      <p:sp>
        <p:nvSpPr>
          <p:cNvPr id="159" name="Google Shape;159;p20"/>
          <p:cNvSpPr/>
          <p:nvPr/>
        </p:nvSpPr>
        <p:spPr>
          <a:xfrm>
            <a:off x="0" y="0"/>
            <a:ext cx="9144000" cy="96012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0"/>
          <p:cNvSpPr/>
          <p:nvPr/>
        </p:nvSpPr>
        <p:spPr>
          <a:xfrm>
            <a:off x="457200" y="0"/>
            <a:ext cx="8229600" cy="9601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2200"/>
              <a:buFont typeface="Trebuchet MS"/>
              <a:buNone/>
            </a:pPr>
            <a:r>
              <a:rPr lang="en" sz="2200" b="1" i="0" u="none" strike="noStrike" cap="none">
                <a:solidFill>
                  <a:srgbClr val="FFFFFF"/>
                </a:solidFill>
                <a:latin typeface="Trebuchet MS"/>
                <a:ea typeface="Trebuchet MS"/>
                <a:cs typeface="Trebuchet MS"/>
                <a:sym typeface="Trebuchet MS"/>
              </a:rPr>
              <a:t>Reason 2 · Enhancing Technical Design</a:t>
            </a:r>
            <a:endParaRPr sz="2200" b="0" i="0" u="none" strike="noStrike" cap="none">
              <a:solidFill>
                <a:schemeClr val="dk1"/>
              </a:solidFill>
              <a:latin typeface="Calibri"/>
              <a:ea typeface="Calibri"/>
              <a:cs typeface="Calibri"/>
              <a:sym typeface="Calibri"/>
            </a:endParaRPr>
          </a:p>
        </p:txBody>
      </p:sp>
      <p:sp>
        <p:nvSpPr>
          <p:cNvPr id="161" name="Google Shape;161;p20"/>
          <p:cNvSpPr/>
          <p:nvPr/>
        </p:nvSpPr>
        <p:spPr>
          <a:xfrm>
            <a:off x="457200" y="1051560"/>
            <a:ext cx="8229600" cy="43891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A5A57"/>
              </a:buClr>
              <a:buSzPts val="1300"/>
              <a:buFont typeface="Calibri"/>
              <a:buNone/>
            </a:pPr>
            <a:r>
              <a:rPr lang="en" sz="1300" b="0" i="1" u="none" strike="noStrike" cap="none">
                <a:solidFill>
                  <a:srgbClr val="7A5A57"/>
                </a:solidFill>
                <a:latin typeface="Calibri"/>
                <a:ea typeface="Calibri"/>
                <a:cs typeface="Calibri"/>
                <a:sym typeface="Calibri"/>
              </a:rPr>
              <a:t>Ethics defines the target. Precision &amp; accuracy only matter once you're aiming at the right thing.</a:t>
            </a:r>
            <a:endParaRPr sz="1300" b="0" i="0" u="none" strike="noStrike" cap="none">
              <a:solidFill>
                <a:schemeClr val="dk1"/>
              </a:solidFill>
              <a:latin typeface="Calibri"/>
              <a:ea typeface="Calibri"/>
              <a:cs typeface="Calibri"/>
              <a:sym typeface="Calibri"/>
            </a:endParaRPr>
          </a:p>
        </p:txBody>
      </p:sp>
      <p:sp>
        <p:nvSpPr>
          <p:cNvPr id="162" name="Google Shape;162;p20"/>
          <p:cNvSpPr/>
          <p:nvPr/>
        </p:nvSpPr>
        <p:spPr>
          <a:xfrm>
            <a:off x="365760" y="1627632"/>
            <a:ext cx="2560320" cy="2560320"/>
          </a:xfrm>
          <a:prstGeom prst="ellipse">
            <a:avLst/>
          </a:prstGeom>
          <a:solidFill>
            <a:srgbClr val="F5E8E6"/>
          </a:solidFill>
          <a:ln w="12700" cap="flat" cmpd="sng">
            <a:solidFill>
              <a:srgbClr val="E8C4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0"/>
          <p:cNvSpPr/>
          <p:nvPr/>
        </p:nvSpPr>
        <p:spPr>
          <a:xfrm>
            <a:off x="777240" y="2039112"/>
            <a:ext cx="1737360" cy="1737360"/>
          </a:xfrm>
          <a:prstGeom prst="ellipse">
            <a:avLst/>
          </a:prstGeom>
          <a:solidFill>
            <a:srgbClr val="C04A3E"/>
          </a:solidFill>
          <a:ln w="12700" cap="flat" cmpd="sng">
            <a:solidFill>
              <a:srgbClr val="C04A3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0"/>
          <p:cNvSpPr/>
          <p:nvPr/>
        </p:nvSpPr>
        <p:spPr>
          <a:xfrm>
            <a:off x="1234440" y="2496312"/>
            <a:ext cx="822960" cy="822960"/>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0"/>
          <p:cNvSpPr/>
          <p:nvPr/>
        </p:nvSpPr>
        <p:spPr>
          <a:xfrm>
            <a:off x="1234440" y="2496312"/>
            <a:ext cx="822960" cy="8229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C04A3E"/>
              </a:buClr>
              <a:buSzPts val="1800"/>
              <a:buFont typeface="Trebuchet MS"/>
              <a:buNone/>
            </a:pPr>
            <a:r>
              <a:rPr lang="en" sz="1800" b="1" i="0" u="none" strike="noStrike" cap="none">
                <a:solidFill>
                  <a:srgbClr val="C04A3E"/>
                </a:solidFill>
                <a:latin typeface="Trebuchet MS"/>
                <a:ea typeface="Trebuchet MS"/>
                <a:cs typeface="Trebuchet MS"/>
                <a:sym typeface="Trebuchet MS"/>
              </a:rPr>
              <a:t>A</a:t>
            </a:r>
            <a:endParaRPr sz="1800" b="0" i="0" u="none" strike="noStrike" cap="none">
              <a:solidFill>
                <a:schemeClr val="dk1"/>
              </a:solidFill>
              <a:latin typeface="Calibri"/>
              <a:ea typeface="Calibri"/>
              <a:cs typeface="Calibri"/>
              <a:sym typeface="Calibri"/>
            </a:endParaRPr>
          </a:p>
        </p:txBody>
      </p:sp>
      <p:sp>
        <p:nvSpPr>
          <p:cNvPr id="166" name="Google Shape;166;p20"/>
          <p:cNvSpPr/>
          <p:nvPr/>
        </p:nvSpPr>
        <p:spPr>
          <a:xfrm>
            <a:off x="365760" y="4251960"/>
            <a:ext cx="2560320" cy="38404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2D2D2D"/>
              </a:buClr>
              <a:buSzPts val="1050"/>
              <a:buFont typeface="Trebuchet MS"/>
              <a:buNone/>
            </a:pPr>
            <a:r>
              <a:rPr lang="en" sz="1050" b="1" i="0" u="none" strike="noStrike" cap="none">
                <a:solidFill>
                  <a:srgbClr val="2D2D2D"/>
                </a:solidFill>
                <a:latin typeface="Trebuchet MS"/>
                <a:ea typeface="Trebuchet MS"/>
                <a:cs typeface="Trebuchet MS"/>
                <a:sym typeface="Trebuchet MS"/>
              </a:rPr>
              <a:t>High Accuracy</a:t>
            </a:r>
            <a:endParaRPr sz="105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2D2D2D"/>
              </a:buClr>
              <a:buSzPts val="1050"/>
              <a:buFont typeface="Trebuchet MS"/>
              <a:buNone/>
            </a:pPr>
            <a:r>
              <a:rPr lang="en" sz="1050" b="1" i="0" u="none" strike="noStrike" cap="none">
                <a:solidFill>
                  <a:srgbClr val="2D2D2D"/>
                </a:solidFill>
                <a:latin typeface="Trebuchet MS"/>
                <a:ea typeface="Trebuchet MS"/>
                <a:cs typeface="Trebuchet MS"/>
                <a:sym typeface="Trebuchet MS"/>
              </a:rPr>
              <a:t>Low Precision</a:t>
            </a:r>
            <a:endParaRPr sz="1050" b="0" i="0" u="none" strike="noStrike" cap="none">
              <a:solidFill>
                <a:schemeClr val="dk1"/>
              </a:solidFill>
              <a:latin typeface="Calibri"/>
              <a:ea typeface="Calibri"/>
              <a:cs typeface="Calibri"/>
              <a:sym typeface="Calibri"/>
            </a:endParaRPr>
          </a:p>
        </p:txBody>
      </p:sp>
      <p:sp>
        <p:nvSpPr>
          <p:cNvPr id="167" name="Google Shape;167;p20"/>
          <p:cNvSpPr/>
          <p:nvPr/>
        </p:nvSpPr>
        <p:spPr>
          <a:xfrm>
            <a:off x="3200400" y="1627632"/>
            <a:ext cx="2560320" cy="2560320"/>
          </a:xfrm>
          <a:prstGeom prst="ellipse">
            <a:avLst/>
          </a:prstGeom>
          <a:solidFill>
            <a:srgbClr val="F5E8E6"/>
          </a:solidFill>
          <a:ln w="12700" cap="flat" cmpd="sng">
            <a:solidFill>
              <a:srgbClr val="E8C4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0"/>
          <p:cNvSpPr/>
          <p:nvPr/>
        </p:nvSpPr>
        <p:spPr>
          <a:xfrm>
            <a:off x="3611880" y="2039112"/>
            <a:ext cx="1737360" cy="1737360"/>
          </a:xfrm>
          <a:prstGeom prst="ellipse">
            <a:avLst/>
          </a:prstGeom>
          <a:solidFill>
            <a:srgbClr val="D07830"/>
          </a:solidFill>
          <a:ln w="12700" cap="flat" cmpd="sng">
            <a:solidFill>
              <a:srgbClr val="D0783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0"/>
          <p:cNvSpPr/>
          <p:nvPr/>
        </p:nvSpPr>
        <p:spPr>
          <a:xfrm>
            <a:off x="4069080" y="2496312"/>
            <a:ext cx="822960" cy="822960"/>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0"/>
          <p:cNvSpPr/>
          <p:nvPr/>
        </p:nvSpPr>
        <p:spPr>
          <a:xfrm>
            <a:off x="4069080" y="2496312"/>
            <a:ext cx="822960" cy="8229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07830"/>
              </a:buClr>
              <a:buSzPts val="1800"/>
              <a:buFont typeface="Trebuchet MS"/>
              <a:buNone/>
            </a:pPr>
            <a:r>
              <a:rPr lang="en" sz="1800" b="1" i="0" u="none" strike="noStrike" cap="none">
                <a:solidFill>
                  <a:srgbClr val="D07830"/>
                </a:solidFill>
                <a:latin typeface="Trebuchet MS"/>
                <a:ea typeface="Trebuchet MS"/>
                <a:cs typeface="Trebuchet MS"/>
                <a:sym typeface="Trebuchet MS"/>
              </a:rPr>
              <a:t>B</a:t>
            </a:r>
            <a:endParaRPr sz="1800" b="0" i="0" u="none" strike="noStrike" cap="none">
              <a:solidFill>
                <a:schemeClr val="dk1"/>
              </a:solidFill>
              <a:latin typeface="Calibri"/>
              <a:ea typeface="Calibri"/>
              <a:cs typeface="Calibri"/>
              <a:sym typeface="Calibri"/>
            </a:endParaRPr>
          </a:p>
        </p:txBody>
      </p:sp>
      <p:sp>
        <p:nvSpPr>
          <p:cNvPr id="171" name="Google Shape;171;p20"/>
          <p:cNvSpPr/>
          <p:nvPr/>
        </p:nvSpPr>
        <p:spPr>
          <a:xfrm>
            <a:off x="3200400" y="4251960"/>
            <a:ext cx="2560320" cy="38404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2D2D2D"/>
              </a:buClr>
              <a:buSzPts val="1050"/>
              <a:buFont typeface="Trebuchet MS"/>
              <a:buNone/>
            </a:pPr>
            <a:r>
              <a:rPr lang="en" sz="1050" b="1" i="0" u="none" strike="noStrike" cap="none">
                <a:solidFill>
                  <a:srgbClr val="2D2D2D"/>
                </a:solidFill>
                <a:latin typeface="Trebuchet MS"/>
                <a:ea typeface="Trebuchet MS"/>
                <a:cs typeface="Trebuchet MS"/>
                <a:sym typeface="Trebuchet MS"/>
              </a:rPr>
              <a:t>High Precision</a:t>
            </a:r>
            <a:endParaRPr sz="105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2D2D2D"/>
              </a:buClr>
              <a:buSzPts val="1050"/>
              <a:buFont typeface="Trebuchet MS"/>
              <a:buNone/>
            </a:pPr>
            <a:r>
              <a:rPr lang="en" sz="1050" b="1" i="0" u="none" strike="noStrike" cap="none">
                <a:solidFill>
                  <a:srgbClr val="2D2D2D"/>
                </a:solidFill>
                <a:latin typeface="Trebuchet MS"/>
                <a:ea typeface="Trebuchet MS"/>
                <a:cs typeface="Trebuchet MS"/>
                <a:sym typeface="Trebuchet MS"/>
              </a:rPr>
              <a:t>Low Accuracy</a:t>
            </a:r>
            <a:endParaRPr sz="1050" b="0" i="0" u="none" strike="noStrike" cap="none">
              <a:solidFill>
                <a:schemeClr val="dk1"/>
              </a:solidFill>
              <a:latin typeface="Calibri"/>
              <a:ea typeface="Calibri"/>
              <a:cs typeface="Calibri"/>
              <a:sym typeface="Calibri"/>
            </a:endParaRPr>
          </a:p>
        </p:txBody>
      </p:sp>
      <p:sp>
        <p:nvSpPr>
          <p:cNvPr id="172" name="Google Shape;172;p20"/>
          <p:cNvSpPr/>
          <p:nvPr/>
        </p:nvSpPr>
        <p:spPr>
          <a:xfrm>
            <a:off x="6035040" y="1627632"/>
            <a:ext cx="2560320" cy="2560320"/>
          </a:xfrm>
          <a:prstGeom prst="ellipse">
            <a:avLst/>
          </a:prstGeom>
          <a:solidFill>
            <a:srgbClr val="F5E8E6"/>
          </a:solidFill>
          <a:ln w="12700" cap="flat" cmpd="sng">
            <a:solidFill>
              <a:srgbClr val="E8C4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0"/>
          <p:cNvSpPr/>
          <p:nvPr/>
        </p:nvSpPr>
        <p:spPr>
          <a:xfrm>
            <a:off x="6446520" y="2039112"/>
            <a:ext cx="1737360" cy="1737360"/>
          </a:xfrm>
          <a:prstGeom prst="ellipse">
            <a:avLst/>
          </a:prstGeom>
          <a:solidFill>
            <a:srgbClr val="4A8C5C"/>
          </a:solidFill>
          <a:ln w="12700" cap="flat" cmpd="sng">
            <a:solidFill>
              <a:srgbClr val="4A8C5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0"/>
          <p:cNvSpPr/>
          <p:nvPr/>
        </p:nvSpPr>
        <p:spPr>
          <a:xfrm>
            <a:off x="6903720" y="2496312"/>
            <a:ext cx="822960" cy="822960"/>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0"/>
          <p:cNvSpPr/>
          <p:nvPr/>
        </p:nvSpPr>
        <p:spPr>
          <a:xfrm>
            <a:off x="6903720" y="2496312"/>
            <a:ext cx="822960" cy="8229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4A8C5C"/>
              </a:buClr>
              <a:buSzPts val="1800"/>
              <a:buFont typeface="Trebuchet MS"/>
              <a:buNone/>
            </a:pPr>
            <a:r>
              <a:rPr lang="en" sz="1800" b="1" i="0" u="none" strike="noStrike" cap="none">
                <a:solidFill>
                  <a:srgbClr val="4A8C5C"/>
                </a:solidFill>
                <a:latin typeface="Trebuchet MS"/>
                <a:ea typeface="Trebuchet MS"/>
                <a:cs typeface="Trebuchet MS"/>
                <a:sym typeface="Trebuchet MS"/>
              </a:rPr>
              <a:t>C</a:t>
            </a:r>
            <a:endParaRPr sz="1800" b="0" i="0" u="none" strike="noStrike" cap="none">
              <a:solidFill>
                <a:schemeClr val="dk1"/>
              </a:solidFill>
              <a:latin typeface="Calibri"/>
              <a:ea typeface="Calibri"/>
              <a:cs typeface="Calibri"/>
              <a:sym typeface="Calibri"/>
            </a:endParaRPr>
          </a:p>
        </p:txBody>
      </p:sp>
      <p:sp>
        <p:nvSpPr>
          <p:cNvPr id="176" name="Google Shape;176;p20"/>
          <p:cNvSpPr/>
          <p:nvPr/>
        </p:nvSpPr>
        <p:spPr>
          <a:xfrm>
            <a:off x="6035040" y="4251960"/>
            <a:ext cx="2560320" cy="38404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2D2D2D"/>
              </a:buClr>
              <a:buSzPts val="1050"/>
              <a:buFont typeface="Trebuchet MS"/>
              <a:buNone/>
            </a:pPr>
            <a:r>
              <a:rPr lang="en" sz="1050" b="1" i="0" u="none" strike="noStrike" cap="none">
                <a:solidFill>
                  <a:srgbClr val="2D2D2D"/>
                </a:solidFill>
                <a:latin typeface="Trebuchet MS"/>
                <a:ea typeface="Trebuchet MS"/>
                <a:cs typeface="Trebuchet MS"/>
                <a:sym typeface="Trebuchet MS"/>
              </a:rPr>
              <a:t>Precise &amp; Accurate</a:t>
            </a:r>
            <a:endParaRPr sz="1050" b="0" i="0" u="none" strike="noStrike" cap="none">
              <a:solidFill>
                <a:schemeClr val="dk1"/>
              </a:solidFill>
              <a:latin typeface="Calibri"/>
              <a:ea typeface="Calibri"/>
              <a:cs typeface="Calibri"/>
              <a:sym typeface="Calibri"/>
            </a:endParaRPr>
          </a:p>
        </p:txBody>
      </p:sp>
      <p:sp>
        <p:nvSpPr>
          <p:cNvPr id="177" name="Google Shape;177;p20"/>
          <p:cNvSpPr/>
          <p:nvPr/>
        </p:nvSpPr>
        <p:spPr>
          <a:xfrm>
            <a:off x="365760" y="4663440"/>
            <a:ext cx="8412480" cy="29260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0"/>
          <p:cNvSpPr/>
          <p:nvPr/>
        </p:nvSpPr>
        <p:spPr>
          <a:xfrm>
            <a:off x="502920" y="4663440"/>
            <a:ext cx="8229600" cy="2926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100"/>
              <a:buFont typeface="Calibri"/>
              <a:buNone/>
            </a:pPr>
            <a:r>
              <a:rPr lang="en" sz="1100" b="1" i="0" u="none" strike="noStrike" cap="none">
                <a:solidFill>
                  <a:srgbClr val="FFFFFF"/>
                </a:solidFill>
                <a:latin typeface="Calibri"/>
                <a:ea typeface="Calibri"/>
                <a:cs typeface="Calibri"/>
                <a:sym typeface="Calibri"/>
              </a:rPr>
              <a:t>Ethics first: </a:t>
            </a:r>
            <a:r>
              <a:rPr lang="en" sz="1100" b="0" i="0" u="none" strike="noStrike" cap="none">
                <a:solidFill>
                  <a:srgbClr val="FFFFFF"/>
                </a:solidFill>
                <a:latin typeface="Calibri"/>
                <a:ea typeface="Calibri"/>
                <a:cs typeface="Calibri"/>
                <a:sym typeface="Calibri"/>
              </a:rPr>
              <a:t>Choose your ethical target (autonomy, privacy, dignity) BEFORE optimizing for precision or accuracy.</a:t>
            </a:r>
            <a:endParaRPr sz="1100" b="0" i="0" u="none" strike="noStrike" cap="non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183"/>
        <p:cNvGrpSpPr/>
        <p:nvPr/>
      </p:nvGrpSpPr>
      <p:grpSpPr>
        <a:xfrm>
          <a:off x="0" y="0"/>
          <a:ext cx="0" cy="0"/>
          <a:chOff x="0" y="0"/>
          <a:chExt cx="0" cy="0"/>
        </a:xfrm>
      </p:grpSpPr>
      <p:sp>
        <p:nvSpPr>
          <p:cNvPr id="184" name="Google Shape;184;p21"/>
          <p:cNvSpPr/>
          <p:nvPr/>
        </p:nvSpPr>
        <p:spPr>
          <a:xfrm>
            <a:off x="0" y="0"/>
            <a:ext cx="9144000" cy="96012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1"/>
          <p:cNvSpPr/>
          <p:nvPr/>
        </p:nvSpPr>
        <p:spPr>
          <a:xfrm>
            <a:off x="457200" y="0"/>
            <a:ext cx="8229600" cy="9601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2200"/>
              <a:buFont typeface="Trebuchet MS"/>
              <a:buNone/>
            </a:pPr>
            <a:r>
              <a:rPr lang="en" sz="2200" b="1" i="0" u="none" strike="noStrike" cap="none">
                <a:solidFill>
                  <a:srgbClr val="FFFFFF"/>
                </a:solidFill>
                <a:latin typeface="Trebuchet MS"/>
                <a:ea typeface="Trebuchet MS"/>
                <a:cs typeface="Trebuchet MS"/>
                <a:sym typeface="Trebuchet MS"/>
              </a:rPr>
              <a:t>Reasons 3 &amp; 4 · Trust and Culture</a:t>
            </a:r>
            <a:endParaRPr sz="2200" b="0" i="0" u="none" strike="noStrike" cap="none">
              <a:solidFill>
                <a:schemeClr val="dk1"/>
              </a:solidFill>
              <a:latin typeface="Calibri"/>
              <a:ea typeface="Calibri"/>
              <a:cs typeface="Calibri"/>
              <a:sym typeface="Calibri"/>
            </a:endParaRPr>
          </a:p>
        </p:txBody>
      </p:sp>
      <p:sp>
        <p:nvSpPr>
          <p:cNvPr id="186" name="Google Shape;186;p21"/>
          <p:cNvSpPr/>
          <p:nvPr/>
        </p:nvSpPr>
        <p:spPr>
          <a:xfrm>
            <a:off x="320040" y="1078992"/>
            <a:ext cx="4206240" cy="3749040"/>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1"/>
          <p:cNvSpPr/>
          <p:nvPr/>
        </p:nvSpPr>
        <p:spPr>
          <a:xfrm>
            <a:off x="320040" y="1078992"/>
            <a:ext cx="4206240" cy="56692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1"/>
          <p:cNvSpPr/>
          <p:nvPr/>
        </p:nvSpPr>
        <p:spPr>
          <a:xfrm>
            <a:off x="457200" y="1133856"/>
            <a:ext cx="365760" cy="365760"/>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1"/>
          <p:cNvSpPr/>
          <p:nvPr/>
        </p:nvSpPr>
        <p:spPr>
          <a:xfrm>
            <a:off x="457200" y="1133856"/>
            <a:ext cx="365760" cy="3657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200"/>
              <a:buFont typeface="Trebuchet MS"/>
              <a:buNone/>
            </a:pPr>
            <a:r>
              <a:rPr lang="en" sz="1200" b="1" i="0" u="none" strike="noStrike" cap="none">
                <a:solidFill>
                  <a:srgbClr val="D95F52"/>
                </a:solidFill>
                <a:latin typeface="Trebuchet MS"/>
                <a:ea typeface="Trebuchet MS"/>
                <a:cs typeface="Trebuchet MS"/>
                <a:sym typeface="Trebuchet MS"/>
              </a:rPr>
              <a:t>3</a:t>
            </a:r>
            <a:endParaRPr sz="1200" b="0" i="0" u="none" strike="noStrike" cap="none">
              <a:solidFill>
                <a:schemeClr val="dk1"/>
              </a:solidFill>
              <a:latin typeface="Calibri"/>
              <a:ea typeface="Calibri"/>
              <a:cs typeface="Calibri"/>
              <a:sym typeface="Calibri"/>
            </a:endParaRPr>
          </a:p>
        </p:txBody>
      </p:sp>
      <p:sp>
        <p:nvSpPr>
          <p:cNvPr id="190" name="Google Shape;190;p21"/>
          <p:cNvSpPr/>
          <p:nvPr/>
        </p:nvSpPr>
        <p:spPr>
          <a:xfrm>
            <a:off x="941832" y="1133856"/>
            <a:ext cx="338328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Building User Trust</a:t>
            </a:r>
            <a:endParaRPr sz="1300" b="0" i="0" u="none" strike="noStrike" cap="none">
              <a:solidFill>
                <a:schemeClr val="dk1"/>
              </a:solidFill>
              <a:latin typeface="Calibri"/>
              <a:ea typeface="Calibri"/>
              <a:cs typeface="Calibri"/>
              <a:sym typeface="Calibri"/>
            </a:endParaRPr>
          </a:p>
        </p:txBody>
      </p:sp>
      <p:sp>
        <p:nvSpPr>
          <p:cNvPr id="191" name="Google Shape;191;p21"/>
          <p:cNvSpPr/>
          <p:nvPr/>
        </p:nvSpPr>
        <p:spPr>
          <a:xfrm>
            <a:off x="502920" y="1828800"/>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1"/>
          <p:cNvSpPr/>
          <p:nvPr/>
        </p:nvSpPr>
        <p:spPr>
          <a:xfrm>
            <a:off x="758890" y="1645930"/>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Users are more likely to engage with products that don't feel manipulative</a:t>
            </a:r>
            <a:endParaRPr sz="1050" b="0" i="0" u="none" strike="noStrike" cap="none">
              <a:solidFill>
                <a:schemeClr val="dk1"/>
              </a:solidFill>
              <a:latin typeface="Calibri"/>
              <a:ea typeface="Calibri"/>
              <a:cs typeface="Calibri"/>
              <a:sym typeface="Calibri"/>
            </a:endParaRPr>
          </a:p>
        </p:txBody>
      </p:sp>
      <p:sp>
        <p:nvSpPr>
          <p:cNvPr id="193" name="Google Shape;193;p21"/>
          <p:cNvSpPr/>
          <p:nvPr/>
        </p:nvSpPr>
        <p:spPr>
          <a:xfrm>
            <a:off x="502920" y="2532888"/>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1"/>
          <p:cNvSpPr/>
          <p:nvPr/>
        </p:nvSpPr>
        <p:spPr>
          <a:xfrm>
            <a:off x="758965" y="2308868"/>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Companies that visibly respect autonomy and privacy earn loyalty</a:t>
            </a:r>
            <a:endParaRPr sz="1050" b="0" i="0" u="none" strike="noStrike" cap="none">
              <a:solidFill>
                <a:schemeClr val="dk1"/>
              </a:solidFill>
              <a:latin typeface="Calibri"/>
              <a:ea typeface="Calibri"/>
              <a:cs typeface="Calibri"/>
              <a:sym typeface="Calibri"/>
            </a:endParaRPr>
          </a:p>
        </p:txBody>
      </p:sp>
      <p:sp>
        <p:nvSpPr>
          <p:cNvPr id="195" name="Google Shape;195;p21"/>
          <p:cNvSpPr/>
          <p:nvPr/>
        </p:nvSpPr>
        <p:spPr>
          <a:xfrm>
            <a:off x="502920" y="3236976"/>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1"/>
          <p:cNvSpPr/>
          <p:nvPr/>
        </p:nvSpPr>
        <p:spPr>
          <a:xfrm>
            <a:off x="758890" y="3012981"/>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Apple's privacy marketing is a real-world example of this working</a:t>
            </a:r>
            <a:endParaRPr sz="1050" b="0" i="0" u="none" strike="noStrike" cap="none">
              <a:solidFill>
                <a:schemeClr val="dk1"/>
              </a:solidFill>
              <a:latin typeface="Calibri"/>
              <a:ea typeface="Calibri"/>
              <a:cs typeface="Calibri"/>
              <a:sym typeface="Calibri"/>
            </a:endParaRPr>
          </a:p>
        </p:txBody>
      </p:sp>
      <p:sp>
        <p:nvSpPr>
          <p:cNvPr id="197" name="Google Shape;197;p21"/>
          <p:cNvSpPr/>
          <p:nvPr/>
        </p:nvSpPr>
        <p:spPr>
          <a:xfrm>
            <a:off x="502920" y="3941064"/>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1"/>
          <p:cNvSpPr/>
          <p:nvPr/>
        </p:nvSpPr>
        <p:spPr>
          <a:xfrm>
            <a:off x="758902" y="3686669"/>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Ethics becomes a competitive advantage, not just a constraint</a:t>
            </a:r>
            <a:endParaRPr sz="1050" b="0" i="0" u="none" strike="noStrike" cap="none">
              <a:solidFill>
                <a:schemeClr val="dk1"/>
              </a:solidFill>
              <a:latin typeface="Calibri"/>
              <a:ea typeface="Calibri"/>
              <a:cs typeface="Calibri"/>
              <a:sym typeface="Calibri"/>
            </a:endParaRPr>
          </a:p>
        </p:txBody>
      </p:sp>
      <p:sp>
        <p:nvSpPr>
          <p:cNvPr id="199" name="Google Shape;199;p21"/>
          <p:cNvSpPr/>
          <p:nvPr/>
        </p:nvSpPr>
        <p:spPr>
          <a:xfrm>
            <a:off x="4892040" y="1109417"/>
            <a:ext cx="4206300" cy="3749100"/>
          </a:xfrm>
          <a:prstGeom prst="rect">
            <a:avLst/>
          </a:prstGeom>
          <a:solidFill>
            <a:srgbClr val="FFFFFF"/>
          </a:solidFill>
          <a:ln w="9525" cap="flat" cmpd="sng">
            <a:solidFill>
              <a:srgbClr val="F0E0DE"/>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1"/>
          <p:cNvSpPr/>
          <p:nvPr/>
        </p:nvSpPr>
        <p:spPr>
          <a:xfrm>
            <a:off x="4892040" y="1078992"/>
            <a:ext cx="4206240" cy="566928"/>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1"/>
          <p:cNvSpPr/>
          <p:nvPr/>
        </p:nvSpPr>
        <p:spPr>
          <a:xfrm>
            <a:off x="5029200" y="1133856"/>
            <a:ext cx="365760" cy="365760"/>
          </a:xfrm>
          <a:prstGeom prst="ellipse">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1"/>
          <p:cNvSpPr/>
          <p:nvPr/>
        </p:nvSpPr>
        <p:spPr>
          <a:xfrm>
            <a:off x="5029200" y="1133856"/>
            <a:ext cx="365760" cy="3657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D95F52"/>
              </a:buClr>
              <a:buSzPts val="1200"/>
              <a:buFont typeface="Trebuchet MS"/>
              <a:buNone/>
            </a:pPr>
            <a:r>
              <a:rPr lang="en" sz="1200" b="1" i="0" u="none" strike="noStrike" cap="none">
                <a:solidFill>
                  <a:srgbClr val="D95F52"/>
                </a:solidFill>
                <a:latin typeface="Trebuchet MS"/>
                <a:ea typeface="Trebuchet MS"/>
                <a:cs typeface="Trebuchet MS"/>
                <a:sym typeface="Trebuchet MS"/>
              </a:rPr>
              <a:t>4</a:t>
            </a:r>
            <a:endParaRPr sz="1200" b="0" i="0" u="none" strike="noStrike" cap="none">
              <a:solidFill>
                <a:schemeClr val="dk1"/>
              </a:solidFill>
              <a:latin typeface="Calibri"/>
              <a:ea typeface="Calibri"/>
              <a:cs typeface="Calibri"/>
              <a:sym typeface="Calibri"/>
            </a:endParaRPr>
          </a:p>
        </p:txBody>
      </p:sp>
      <p:sp>
        <p:nvSpPr>
          <p:cNvPr id="203" name="Google Shape;203;p21"/>
          <p:cNvSpPr/>
          <p:nvPr/>
        </p:nvSpPr>
        <p:spPr>
          <a:xfrm>
            <a:off x="5513832" y="1133856"/>
            <a:ext cx="338328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Shaping Company Culture</a:t>
            </a:r>
            <a:endParaRPr sz="1300" b="0" i="0" u="none" strike="noStrike" cap="none">
              <a:solidFill>
                <a:schemeClr val="dk1"/>
              </a:solidFill>
              <a:latin typeface="Calibri"/>
              <a:ea typeface="Calibri"/>
              <a:cs typeface="Calibri"/>
              <a:sym typeface="Calibri"/>
            </a:endParaRPr>
          </a:p>
        </p:txBody>
      </p:sp>
      <p:sp>
        <p:nvSpPr>
          <p:cNvPr id="204" name="Google Shape;204;p21"/>
          <p:cNvSpPr/>
          <p:nvPr/>
        </p:nvSpPr>
        <p:spPr>
          <a:xfrm>
            <a:off x="5074920" y="1828800"/>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1"/>
          <p:cNvSpPr/>
          <p:nvPr/>
        </p:nvSpPr>
        <p:spPr>
          <a:xfrm>
            <a:off x="5330952" y="1645893"/>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Engineers who understand the human impact of their work are more engaged</a:t>
            </a:r>
            <a:endParaRPr sz="1050" b="0" i="0" u="none" strike="noStrike" cap="none">
              <a:solidFill>
                <a:schemeClr val="dk1"/>
              </a:solidFill>
              <a:latin typeface="Calibri"/>
              <a:ea typeface="Calibri"/>
              <a:cs typeface="Calibri"/>
              <a:sym typeface="Calibri"/>
            </a:endParaRPr>
          </a:p>
        </p:txBody>
      </p:sp>
      <p:sp>
        <p:nvSpPr>
          <p:cNvPr id="206" name="Google Shape;206;p21"/>
          <p:cNvSpPr/>
          <p:nvPr/>
        </p:nvSpPr>
        <p:spPr>
          <a:xfrm>
            <a:off x="5074920" y="2532888"/>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1"/>
          <p:cNvSpPr/>
          <p:nvPr/>
        </p:nvSpPr>
        <p:spPr>
          <a:xfrm>
            <a:off x="5330952" y="2308843"/>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Knowing whether a product supports autonomy or fairness helps people align their values with their role</a:t>
            </a:r>
            <a:endParaRPr sz="1050" b="0" i="0" u="none" strike="noStrike" cap="none">
              <a:solidFill>
                <a:schemeClr val="dk1"/>
              </a:solidFill>
              <a:latin typeface="Calibri"/>
              <a:ea typeface="Calibri"/>
              <a:cs typeface="Calibri"/>
              <a:sym typeface="Calibri"/>
            </a:endParaRPr>
          </a:p>
        </p:txBody>
      </p:sp>
      <p:sp>
        <p:nvSpPr>
          <p:cNvPr id="208" name="Google Shape;208;p21"/>
          <p:cNvSpPr/>
          <p:nvPr/>
        </p:nvSpPr>
        <p:spPr>
          <a:xfrm>
            <a:off x="5074920" y="3236976"/>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1"/>
          <p:cNvSpPr/>
          <p:nvPr/>
        </p:nvSpPr>
        <p:spPr>
          <a:xfrm>
            <a:off x="5330952" y="3012943"/>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People will be more motivated if they can connect their personal values to their projects</a:t>
            </a:r>
            <a:endParaRPr sz="1050" b="0" i="0" u="none" strike="noStrike" cap="none">
              <a:solidFill>
                <a:schemeClr val="dk1"/>
              </a:solidFill>
              <a:latin typeface="Calibri"/>
              <a:ea typeface="Calibri"/>
              <a:cs typeface="Calibri"/>
              <a:sym typeface="Calibri"/>
            </a:endParaRPr>
          </a:p>
        </p:txBody>
      </p:sp>
      <p:sp>
        <p:nvSpPr>
          <p:cNvPr id="210" name="Google Shape;210;p21"/>
          <p:cNvSpPr/>
          <p:nvPr/>
        </p:nvSpPr>
        <p:spPr>
          <a:xfrm>
            <a:off x="5074920" y="3941064"/>
            <a:ext cx="146304" cy="146304"/>
          </a:xfrm>
          <a:prstGeom prst="ellipse">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1"/>
          <p:cNvSpPr/>
          <p:nvPr/>
        </p:nvSpPr>
        <p:spPr>
          <a:xfrm>
            <a:off x="5330939" y="3717069"/>
            <a:ext cx="3612000" cy="5943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D2D2D"/>
              </a:buClr>
              <a:buSzPts val="1050"/>
              <a:buFont typeface="Calibri"/>
              <a:buNone/>
            </a:pPr>
            <a:r>
              <a:rPr lang="en" sz="1050" b="0" i="0" u="none" strike="noStrike" cap="none">
                <a:solidFill>
                  <a:srgbClr val="2D2D2D"/>
                </a:solidFill>
                <a:latin typeface="Calibri"/>
                <a:ea typeface="Calibri"/>
                <a:cs typeface="Calibri"/>
                <a:sym typeface="Calibri"/>
              </a:rPr>
              <a:t>Money matters — but it isn't the only reason people do what they do</a:t>
            </a:r>
            <a:endParaRPr sz="1050" b="0" i="0" u="none" strike="noStrike" cap="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95F52"/>
        </a:solidFill>
        <a:effectLst/>
      </p:bgPr>
    </p:bg>
    <p:spTree>
      <p:nvGrpSpPr>
        <p:cNvPr id="1" name="Shape 216"/>
        <p:cNvGrpSpPr/>
        <p:nvPr/>
      </p:nvGrpSpPr>
      <p:grpSpPr>
        <a:xfrm>
          <a:off x="0" y="0"/>
          <a:ext cx="0" cy="0"/>
          <a:chOff x="0" y="0"/>
          <a:chExt cx="0" cy="0"/>
        </a:xfrm>
      </p:grpSpPr>
      <p:sp>
        <p:nvSpPr>
          <p:cNvPr id="217" name="Google Shape;217;p22"/>
          <p:cNvSpPr/>
          <p:nvPr/>
        </p:nvSpPr>
        <p:spPr>
          <a:xfrm>
            <a:off x="228600" y="228600"/>
            <a:ext cx="8686800" cy="4686300"/>
          </a:xfrm>
          <a:prstGeom prst="rect">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2"/>
          <p:cNvSpPr/>
          <p:nvPr/>
        </p:nvSpPr>
        <p:spPr>
          <a:xfrm>
            <a:off x="457200" y="384048"/>
            <a:ext cx="8229600" cy="29260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950"/>
              <a:buFont typeface="Calibri"/>
              <a:buNone/>
            </a:pPr>
            <a:r>
              <a:rPr lang="en" sz="950" b="1" i="0" u="none" strike="noStrike" cap="none">
                <a:solidFill>
                  <a:srgbClr val="FFFFFF"/>
                </a:solidFill>
                <a:latin typeface="Calibri"/>
                <a:ea typeface="Calibri"/>
                <a:cs typeface="Calibri"/>
                <a:sym typeface="Calibri"/>
              </a:rPr>
              <a:t>REASON 5 — THE MOST PRACTICAL</a:t>
            </a:r>
            <a:endParaRPr sz="950" b="0" i="0" u="none" strike="noStrike" cap="none">
              <a:solidFill>
                <a:schemeClr val="dk1"/>
              </a:solidFill>
              <a:latin typeface="Calibri"/>
              <a:ea typeface="Calibri"/>
              <a:cs typeface="Calibri"/>
              <a:sym typeface="Calibri"/>
            </a:endParaRPr>
          </a:p>
        </p:txBody>
      </p:sp>
      <p:sp>
        <p:nvSpPr>
          <p:cNvPr id="219" name="Google Shape;219;p22"/>
          <p:cNvSpPr/>
          <p:nvPr/>
        </p:nvSpPr>
        <p:spPr>
          <a:xfrm>
            <a:off x="457200" y="704088"/>
            <a:ext cx="8229600" cy="65836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800"/>
              <a:buFont typeface="Trebuchet MS"/>
              <a:buNone/>
            </a:pPr>
            <a:r>
              <a:rPr lang="en" sz="2800" b="1" i="0" u="none" strike="noStrike" cap="none">
                <a:solidFill>
                  <a:srgbClr val="FFFFFF"/>
                </a:solidFill>
                <a:latin typeface="Trebuchet MS"/>
                <a:ea typeface="Trebuchet MS"/>
                <a:cs typeface="Trebuchet MS"/>
                <a:sym typeface="Trebuchet MS"/>
              </a:rPr>
              <a:t>Risk Mitigation &amp; Legal Compliance</a:t>
            </a:r>
            <a:endParaRPr sz="2800" b="0" i="0" u="none" strike="noStrike" cap="none">
              <a:solidFill>
                <a:schemeClr val="dk1"/>
              </a:solidFill>
              <a:latin typeface="Calibri"/>
              <a:ea typeface="Calibri"/>
              <a:cs typeface="Calibri"/>
              <a:sym typeface="Calibri"/>
            </a:endParaRPr>
          </a:p>
        </p:txBody>
      </p:sp>
      <p:sp>
        <p:nvSpPr>
          <p:cNvPr id="220" name="Google Shape;220;p22"/>
          <p:cNvSpPr/>
          <p:nvPr/>
        </p:nvSpPr>
        <p:spPr>
          <a:xfrm>
            <a:off x="411480" y="1508760"/>
            <a:ext cx="2651760" cy="329184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2"/>
          <p:cNvSpPr/>
          <p:nvPr/>
        </p:nvSpPr>
        <p:spPr>
          <a:xfrm>
            <a:off x="411480" y="1508760"/>
            <a:ext cx="2651760" cy="54864"/>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2"/>
          <p:cNvSpPr/>
          <p:nvPr/>
        </p:nvSpPr>
        <p:spPr>
          <a:xfrm>
            <a:off x="548640" y="1618488"/>
            <a:ext cx="237744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The Regulation Gap</a:t>
            </a:r>
            <a:endParaRPr sz="1300" b="0" i="0" u="none" strike="noStrike" cap="none">
              <a:solidFill>
                <a:schemeClr val="dk1"/>
              </a:solidFill>
              <a:latin typeface="Calibri"/>
              <a:ea typeface="Calibri"/>
              <a:cs typeface="Calibri"/>
              <a:sym typeface="Calibri"/>
            </a:endParaRPr>
          </a:p>
        </p:txBody>
      </p:sp>
      <p:sp>
        <p:nvSpPr>
          <p:cNvPr id="223" name="Google Shape;223;p22"/>
          <p:cNvSpPr/>
          <p:nvPr/>
        </p:nvSpPr>
        <p:spPr>
          <a:xfrm>
            <a:off x="548640" y="2176272"/>
            <a:ext cx="2377440" cy="24871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5D5D2"/>
              </a:buClr>
              <a:buSzPts val="1050"/>
              <a:buFont typeface="Calibri"/>
              <a:buNone/>
            </a:pPr>
            <a:r>
              <a:rPr lang="en" sz="1050" b="0" i="0" u="none" strike="noStrike" cap="none">
                <a:solidFill>
                  <a:srgbClr val="F5D5D2"/>
                </a:solidFill>
                <a:latin typeface="Calibri"/>
                <a:ea typeface="Calibri"/>
                <a:cs typeface="Calibri"/>
                <a:sym typeface="Calibri"/>
              </a:rPr>
              <a:t>Technology moves faster than law. The EU AI Act had to be rewritten when generative AI emerged. Governments consistently find themselves behind.</a:t>
            </a:r>
            <a:endParaRPr sz="1050" b="0" i="0" u="none" strike="noStrike" cap="none">
              <a:solidFill>
                <a:schemeClr val="dk1"/>
              </a:solidFill>
              <a:latin typeface="Calibri"/>
              <a:ea typeface="Calibri"/>
              <a:cs typeface="Calibri"/>
              <a:sym typeface="Calibri"/>
            </a:endParaRPr>
          </a:p>
        </p:txBody>
      </p:sp>
      <p:sp>
        <p:nvSpPr>
          <p:cNvPr id="224" name="Google Shape;224;p22"/>
          <p:cNvSpPr/>
          <p:nvPr/>
        </p:nvSpPr>
        <p:spPr>
          <a:xfrm>
            <a:off x="3291840" y="1508760"/>
            <a:ext cx="2651760" cy="329184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2"/>
          <p:cNvSpPr/>
          <p:nvPr/>
        </p:nvSpPr>
        <p:spPr>
          <a:xfrm>
            <a:off x="3291840" y="1508760"/>
            <a:ext cx="2651760" cy="54864"/>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2"/>
          <p:cNvSpPr/>
          <p:nvPr/>
        </p:nvSpPr>
        <p:spPr>
          <a:xfrm>
            <a:off x="3429000" y="1618488"/>
            <a:ext cx="237744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Companies Are Exposed</a:t>
            </a:r>
            <a:endParaRPr sz="1300" b="0" i="0" u="none" strike="noStrike" cap="none">
              <a:solidFill>
                <a:schemeClr val="dk1"/>
              </a:solidFill>
              <a:latin typeface="Calibri"/>
              <a:ea typeface="Calibri"/>
              <a:cs typeface="Calibri"/>
              <a:sym typeface="Calibri"/>
            </a:endParaRPr>
          </a:p>
        </p:txBody>
      </p:sp>
      <p:sp>
        <p:nvSpPr>
          <p:cNvPr id="227" name="Google Shape;227;p22"/>
          <p:cNvSpPr/>
          <p:nvPr/>
        </p:nvSpPr>
        <p:spPr>
          <a:xfrm>
            <a:off x="3429000" y="2176272"/>
            <a:ext cx="2377440" cy="24871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5D5D2"/>
              </a:buClr>
              <a:buSzPts val="1050"/>
              <a:buFont typeface="Calibri"/>
              <a:buNone/>
            </a:pPr>
            <a:r>
              <a:rPr lang="en" sz="1050" b="0" i="0" u="none" strike="noStrike" cap="none">
                <a:solidFill>
                  <a:srgbClr val="F5D5D2"/>
                </a:solidFill>
                <a:latin typeface="Calibri"/>
                <a:ea typeface="Calibri"/>
                <a:cs typeface="Calibri"/>
                <a:sym typeface="Calibri"/>
              </a:rPr>
              <a:t>Without regulation, there's no one else to blame when things go wrong. Ethics fills that gap — creating internal accountability before external rules exist.</a:t>
            </a:r>
            <a:endParaRPr sz="1050" b="0" i="0" u="none" strike="noStrike" cap="none">
              <a:solidFill>
                <a:schemeClr val="dk1"/>
              </a:solidFill>
              <a:latin typeface="Calibri"/>
              <a:ea typeface="Calibri"/>
              <a:cs typeface="Calibri"/>
              <a:sym typeface="Calibri"/>
            </a:endParaRPr>
          </a:p>
        </p:txBody>
      </p:sp>
      <p:sp>
        <p:nvSpPr>
          <p:cNvPr id="228" name="Google Shape;228;p22"/>
          <p:cNvSpPr/>
          <p:nvPr/>
        </p:nvSpPr>
        <p:spPr>
          <a:xfrm>
            <a:off x="6172200" y="1508760"/>
            <a:ext cx="2651760" cy="329184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196"/>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2"/>
          <p:cNvSpPr/>
          <p:nvPr/>
        </p:nvSpPr>
        <p:spPr>
          <a:xfrm>
            <a:off x="6172200" y="1508760"/>
            <a:ext cx="2651760" cy="54864"/>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2"/>
          <p:cNvSpPr/>
          <p:nvPr/>
        </p:nvSpPr>
        <p:spPr>
          <a:xfrm>
            <a:off x="6309360" y="1618488"/>
            <a:ext cx="2377440" cy="47548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Trebuchet MS"/>
              <a:buNone/>
            </a:pPr>
            <a:r>
              <a:rPr lang="en" sz="1300" b="1" i="0" u="none" strike="noStrike" cap="none">
                <a:solidFill>
                  <a:srgbClr val="FFFFFF"/>
                </a:solidFill>
                <a:latin typeface="Trebuchet MS"/>
                <a:ea typeface="Trebuchet MS"/>
                <a:cs typeface="Trebuchet MS"/>
                <a:sym typeface="Trebuchet MS"/>
              </a:rPr>
              <a:t>Audits Are Now Mandatory</a:t>
            </a:r>
            <a:endParaRPr sz="1300" b="0" i="0" u="none" strike="noStrike" cap="none">
              <a:solidFill>
                <a:schemeClr val="dk1"/>
              </a:solidFill>
              <a:latin typeface="Calibri"/>
              <a:ea typeface="Calibri"/>
              <a:cs typeface="Calibri"/>
              <a:sym typeface="Calibri"/>
            </a:endParaRPr>
          </a:p>
        </p:txBody>
      </p:sp>
      <p:sp>
        <p:nvSpPr>
          <p:cNvPr id="231" name="Google Shape;231;p22"/>
          <p:cNvSpPr/>
          <p:nvPr/>
        </p:nvSpPr>
        <p:spPr>
          <a:xfrm>
            <a:off x="6309360" y="2176272"/>
            <a:ext cx="2377440" cy="248716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5D5D2"/>
              </a:buClr>
              <a:buSzPts val="1050"/>
              <a:buFont typeface="Calibri"/>
              <a:buNone/>
            </a:pPr>
            <a:r>
              <a:rPr lang="en" sz="1050" b="0" i="0" u="none" strike="noStrike" cap="none">
                <a:solidFill>
                  <a:srgbClr val="F5D5D2"/>
                </a:solidFill>
                <a:latin typeface="Calibri"/>
                <a:ea typeface="Calibri"/>
                <a:cs typeface="Calibri"/>
                <a:sym typeface="Calibri"/>
              </a:rPr>
              <a:t>NYC requires ethics audits for AI used in hiring. The EU AI Act mandates them broadly. Voluntary best-practice is becoming legal requirement.</a:t>
            </a:r>
            <a:endParaRPr sz="105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95F52"/>
        </a:solidFill>
        <a:effectLst/>
      </p:bgPr>
    </p:bg>
    <p:spTree>
      <p:nvGrpSpPr>
        <p:cNvPr id="1" name="Shape 235"/>
        <p:cNvGrpSpPr/>
        <p:nvPr/>
      </p:nvGrpSpPr>
      <p:grpSpPr>
        <a:xfrm>
          <a:off x="0" y="0"/>
          <a:ext cx="0" cy="0"/>
          <a:chOff x="0" y="0"/>
          <a:chExt cx="0" cy="0"/>
        </a:xfrm>
      </p:grpSpPr>
      <p:sp>
        <p:nvSpPr>
          <p:cNvPr id="236" name="Google Shape;236;p23"/>
          <p:cNvSpPr/>
          <p:nvPr/>
        </p:nvSpPr>
        <p:spPr>
          <a:xfrm>
            <a:off x="228600" y="228600"/>
            <a:ext cx="8686800" cy="4686300"/>
          </a:xfrm>
          <a:prstGeom prst="rect">
            <a:avLst/>
          </a:prstGeom>
          <a:no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lt1"/>
              </a:buClr>
              <a:buSzPts val="3200"/>
              <a:buFont typeface="Trebuchet MS"/>
              <a:buNone/>
            </a:pPr>
            <a:r>
              <a:rPr lang="en" sz="3200" b="1">
                <a:solidFill>
                  <a:schemeClr val="lt1"/>
                </a:solidFill>
                <a:latin typeface="Trebuchet MS"/>
                <a:ea typeface="Trebuchet MS"/>
                <a:cs typeface="Trebuchet MS"/>
                <a:sym typeface="Trebuchet MS"/>
              </a:rPr>
              <a:t>What is an Ethics Audit?</a:t>
            </a:r>
            <a:endParaRPr sz="3200" b="1">
              <a:solidFill>
                <a:schemeClr val="lt1"/>
              </a:solidFill>
              <a:latin typeface="Trebuchet MS"/>
              <a:ea typeface="Trebuchet MS"/>
              <a:cs typeface="Trebuchet MS"/>
              <a:sym typeface="Trebuchet MS"/>
            </a:endParaRPr>
          </a:p>
        </p:txBody>
      </p:sp>
      <p:sp>
        <p:nvSpPr>
          <p:cNvPr id="237" name="Google Shape;237;p23"/>
          <p:cNvSpPr txBox="1"/>
          <p:nvPr/>
        </p:nvSpPr>
        <p:spPr>
          <a:xfrm>
            <a:off x="3072000" y="2907200"/>
            <a:ext cx="3000000" cy="338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000" b="1">
                <a:solidFill>
                  <a:schemeClr val="lt1"/>
                </a:solidFill>
                <a:latin typeface="Calibri"/>
                <a:ea typeface="Calibri"/>
                <a:cs typeface="Calibri"/>
                <a:sym typeface="Calibri"/>
              </a:rPr>
              <a:t>Definition, Purpose, and 3-Part Framework</a:t>
            </a:r>
            <a:endParaRPr>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F6F5"/>
        </a:solidFill>
        <a:effectLst/>
      </p:bgPr>
    </p:bg>
    <p:spTree>
      <p:nvGrpSpPr>
        <p:cNvPr id="1" name="Shape 241"/>
        <p:cNvGrpSpPr/>
        <p:nvPr/>
      </p:nvGrpSpPr>
      <p:grpSpPr>
        <a:xfrm>
          <a:off x="0" y="0"/>
          <a:ext cx="0" cy="0"/>
          <a:chOff x="0" y="0"/>
          <a:chExt cx="0" cy="0"/>
        </a:xfrm>
      </p:grpSpPr>
      <p:sp>
        <p:nvSpPr>
          <p:cNvPr id="242" name="Google Shape;242;p24"/>
          <p:cNvSpPr/>
          <p:nvPr/>
        </p:nvSpPr>
        <p:spPr>
          <a:xfrm>
            <a:off x="0" y="0"/>
            <a:ext cx="9144000" cy="960000"/>
          </a:xfrm>
          <a:prstGeom prst="rect">
            <a:avLst/>
          </a:prstGeom>
          <a:solidFill>
            <a:srgbClr val="D95F52"/>
          </a:solidFill>
          <a:ln w="12700" cap="flat" cmpd="sng">
            <a:solidFill>
              <a:srgbClr val="D95F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4"/>
          <p:cNvSpPr txBox="1"/>
          <p:nvPr/>
        </p:nvSpPr>
        <p:spPr>
          <a:xfrm>
            <a:off x="457200" y="0"/>
            <a:ext cx="8229600" cy="96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What is an Ethics Audit?</a:t>
            </a:r>
            <a:endParaRPr sz="2200" b="1">
              <a:solidFill>
                <a:schemeClr val="lt1"/>
              </a:solidFill>
              <a:latin typeface="Trebuchet MS"/>
              <a:ea typeface="Trebuchet MS"/>
              <a:cs typeface="Trebuchet MS"/>
              <a:sym typeface="Trebuchet MS"/>
            </a:endParaRPr>
          </a:p>
          <a:p>
            <a:pPr marL="0" lvl="0" indent="0" algn="ctr" rtl="0">
              <a:spcBef>
                <a:spcPts val="0"/>
              </a:spcBef>
              <a:spcAft>
                <a:spcPts val="0"/>
              </a:spcAft>
              <a:buNone/>
            </a:pPr>
            <a:r>
              <a:rPr lang="en" sz="2200" b="1">
                <a:solidFill>
                  <a:schemeClr val="lt1"/>
                </a:solidFill>
                <a:latin typeface="Trebuchet MS"/>
                <a:ea typeface="Trebuchet MS"/>
                <a:cs typeface="Trebuchet MS"/>
                <a:sym typeface="Trebuchet MS"/>
              </a:rPr>
              <a:t>Definition · Purpose</a:t>
            </a:r>
            <a:endParaRPr sz="2200" b="1">
              <a:solidFill>
                <a:schemeClr val="lt1"/>
              </a:solidFill>
              <a:latin typeface="Trebuchet MS"/>
              <a:ea typeface="Trebuchet MS"/>
              <a:cs typeface="Trebuchet MS"/>
              <a:sym typeface="Trebuchet MS"/>
            </a:endParaRPr>
          </a:p>
        </p:txBody>
      </p:sp>
      <p:sp>
        <p:nvSpPr>
          <p:cNvPr id="244" name="Google Shape;244;p24"/>
          <p:cNvSpPr/>
          <p:nvPr/>
        </p:nvSpPr>
        <p:spPr>
          <a:xfrm>
            <a:off x="320050" y="1079000"/>
            <a:ext cx="8482200" cy="3749100"/>
          </a:xfrm>
          <a:prstGeom prst="rect">
            <a:avLst/>
          </a:prstGeom>
          <a:solidFill>
            <a:srgbClr val="D95F52"/>
          </a:solidFill>
          <a:ln w="9525" cap="flat" cmpd="sng">
            <a:solidFill>
              <a:srgbClr val="F0E0DE"/>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ctr" rtl="0">
              <a:lnSpc>
                <a:spcPct val="150000"/>
              </a:lnSpc>
              <a:spcBef>
                <a:spcPts val="0"/>
              </a:spcBef>
              <a:spcAft>
                <a:spcPts val="0"/>
              </a:spcAft>
              <a:buClr>
                <a:schemeClr val="dk1"/>
              </a:buClr>
              <a:buSzPts val="1100"/>
              <a:buFont typeface="Arial"/>
              <a:buNone/>
            </a:pPr>
            <a:r>
              <a:rPr lang="en" sz="1050" b="1">
                <a:solidFill>
                  <a:srgbClr val="F5D5D2"/>
                </a:solidFill>
                <a:latin typeface="Calibri"/>
                <a:ea typeface="Calibri"/>
                <a:cs typeface="Calibri"/>
                <a:sym typeface="Calibri"/>
              </a:rPr>
              <a:t>Average Concern</a:t>
            </a:r>
            <a:endParaRPr/>
          </a:p>
        </p:txBody>
      </p:sp>
      <p:sp>
        <p:nvSpPr>
          <p:cNvPr id="245" name="Google Shape;245;p24"/>
          <p:cNvSpPr txBox="1"/>
          <p:nvPr/>
        </p:nvSpPr>
        <p:spPr>
          <a:xfrm>
            <a:off x="544750" y="1262250"/>
            <a:ext cx="8032800" cy="1028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chemeClr val="lt1"/>
                </a:solidFill>
                <a:latin typeface="Trebuchet MS"/>
                <a:ea typeface="Trebuchet MS"/>
                <a:cs typeface="Trebuchet MS"/>
                <a:sym typeface="Trebuchet MS"/>
              </a:rPr>
              <a:t>The purpose of an ethics audit is to consider technology with ethical and humanist terms rather than technical terms not only to maintain ethical principles but also to help machines work better</a:t>
            </a:r>
            <a:endParaRPr sz="1800" b="1">
              <a:solidFill>
                <a:schemeClr val="lt1"/>
              </a:solidFill>
              <a:latin typeface="Trebuchet MS"/>
              <a:ea typeface="Trebuchet MS"/>
              <a:cs typeface="Trebuchet MS"/>
              <a:sym typeface="Trebuchet MS"/>
            </a:endParaRPr>
          </a:p>
        </p:txBody>
      </p:sp>
      <p:sp>
        <p:nvSpPr>
          <p:cNvPr id="246" name="Google Shape;246;p24"/>
          <p:cNvSpPr/>
          <p:nvPr/>
        </p:nvSpPr>
        <p:spPr>
          <a:xfrm>
            <a:off x="2671200" y="2413550"/>
            <a:ext cx="3801600" cy="2229000"/>
          </a:xfrm>
          <a:prstGeom prst="rect">
            <a:avLst/>
          </a:prstGeom>
          <a:solidFill>
            <a:srgbClr val="C04A3E"/>
          </a:solidFill>
          <a:ln w="9525" cap="flat" cmpd="sng">
            <a:solidFill>
              <a:srgbClr val="E8837A"/>
            </a:solidFill>
            <a:prstDash val="solid"/>
            <a:round/>
            <a:headEnd type="none" w="sm" len="sm"/>
            <a:tailEnd type="none" w="sm" len="sm"/>
          </a:ln>
          <a:effectLst>
            <a:outerShdw blurRad="127000" dist="38100" dir="8100000" algn="bl" rotWithShape="0">
              <a:srgbClr val="000000">
                <a:alpha val="102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4"/>
          <p:cNvSpPr/>
          <p:nvPr/>
        </p:nvSpPr>
        <p:spPr>
          <a:xfrm>
            <a:off x="2671198" y="2421275"/>
            <a:ext cx="3801600" cy="54900"/>
          </a:xfrm>
          <a:prstGeom prst="rect">
            <a:avLst/>
          </a:prstGeom>
          <a:solidFill>
            <a:srgbClr val="FFFFFF"/>
          </a:solidFill>
          <a:ln w="1270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4"/>
          <p:cNvSpPr/>
          <p:nvPr/>
        </p:nvSpPr>
        <p:spPr>
          <a:xfrm>
            <a:off x="3383240" y="2421263"/>
            <a:ext cx="2377500" cy="47550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300"/>
              <a:buFont typeface="Trebuchet MS"/>
              <a:buNone/>
            </a:pPr>
            <a:r>
              <a:rPr lang="en" sz="1300" b="1">
                <a:solidFill>
                  <a:srgbClr val="FFFFFF"/>
                </a:solidFill>
                <a:latin typeface="Trebuchet MS"/>
                <a:ea typeface="Trebuchet MS"/>
                <a:cs typeface="Trebuchet MS"/>
                <a:sym typeface="Trebuchet MS"/>
              </a:rPr>
              <a:t>Example</a:t>
            </a:r>
            <a:endParaRPr sz="1300" b="0" i="0" u="none" strike="noStrike" cap="none">
              <a:solidFill>
                <a:schemeClr val="dk1"/>
              </a:solidFill>
              <a:latin typeface="Calibri"/>
              <a:ea typeface="Calibri"/>
              <a:cs typeface="Calibri"/>
              <a:sym typeface="Calibri"/>
            </a:endParaRPr>
          </a:p>
        </p:txBody>
      </p:sp>
      <p:sp>
        <p:nvSpPr>
          <p:cNvPr id="249" name="Google Shape;249;p24"/>
          <p:cNvSpPr/>
          <p:nvPr/>
        </p:nvSpPr>
        <p:spPr>
          <a:xfrm>
            <a:off x="3383250" y="2838473"/>
            <a:ext cx="2377500" cy="960000"/>
          </a:xfrm>
          <a:prstGeom prst="rect">
            <a:avLst/>
          </a:prstGeom>
          <a:noFill/>
          <a:ln>
            <a:noFill/>
          </a:ln>
        </p:spPr>
        <p:txBody>
          <a:bodyPr spcFirstLastPara="1" wrap="square" lIns="0" tIns="0" rIns="0" bIns="0" anchor="ctr" anchorCtr="0">
            <a:noAutofit/>
          </a:bodyPr>
          <a:lstStyle/>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Scientifically - Performance, Weight, etc</a:t>
            </a:r>
            <a:endParaRPr sz="1050">
              <a:solidFill>
                <a:srgbClr val="F5D5D2"/>
              </a:solidFill>
              <a:latin typeface="Calibri"/>
              <a:ea typeface="Calibri"/>
              <a:cs typeface="Calibri"/>
              <a:sym typeface="Calibri"/>
            </a:endParaRPr>
          </a:p>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Economically - How much does it cost</a:t>
            </a:r>
            <a:endParaRPr sz="1050">
              <a:solidFill>
                <a:srgbClr val="F5D5D2"/>
              </a:solidFill>
              <a:latin typeface="Calibri"/>
              <a:ea typeface="Calibri"/>
              <a:cs typeface="Calibri"/>
              <a:sym typeface="Calibri"/>
            </a:endParaRPr>
          </a:p>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Legal - Does this align with current laws</a:t>
            </a:r>
            <a:endParaRPr sz="1050">
              <a:solidFill>
                <a:srgbClr val="F5D5D2"/>
              </a:solidFill>
              <a:latin typeface="Calibri"/>
              <a:ea typeface="Calibri"/>
              <a:cs typeface="Calibri"/>
              <a:sym typeface="Calibri"/>
            </a:endParaRPr>
          </a:p>
        </p:txBody>
      </p:sp>
      <p:sp>
        <p:nvSpPr>
          <p:cNvPr id="250" name="Google Shape;250;p24"/>
          <p:cNvSpPr txBox="1"/>
          <p:nvPr/>
        </p:nvSpPr>
        <p:spPr>
          <a:xfrm>
            <a:off x="3072000" y="2697750"/>
            <a:ext cx="3000000" cy="346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en" sz="1050" b="1">
                <a:solidFill>
                  <a:srgbClr val="F5D5D2"/>
                </a:solidFill>
                <a:latin typeface="Calibri"/>
                <a:ea typeface="Calibri"/>
                <a:cs typeface="Calibri"/>
                <a:sym typeface="Calibri"/>
              </a:rPr>
              <a:t>Technical Concern</a:t>
            </a:r>
            <a:endParaRPr b="1"/>
          </a:p>
        </p:txBody>
      </p:sp>
      <p:sp>
        <p:nvSpPr>
          <p:cNvPr id="251" name="Google Shape;251;p24"/>
          <p:cNvSpPr txBox="1"/>
          <p:nvPr/>
        </p:nvSpPr>
        <p:spPr>
          <a:xfrm>
            <a:off x="3072000" y="3585175"/>
            <a:ext cx="3000000" cy="346200"/>
          </a:xfrm>
          <a:prstGeom prst="rect">
            <a:avLst/>
          </a:prstGeom>
          <a:noFill/>
          <a:ln>
            <a:noFill/>
          </a:ln>
        </p:spPr>
        <p:txBody>
          <a:bodyPr spcFirstLastPara="1" wrap="square" lIns="91425" tIns="91425" rIns="91425" bIns="91425" anchor="t" anchorCtr="0">
            <a:spAutoFit/>
          </a:bodyPr>
          <a:lstStyle/>
          <a:p>
            <a:pPr marL="0" lvl="0" indent="0" algn="ctr" rtl="0">
              <a:lnSpc>
                <a:spcPct val="150000"/>
              </a:lnSpc>
              <a:spcBef>
                <a:spcPts val="0"/>
              </a:spcBef>
              <a:spcAft>
                <a:spcPts val="0"/>
              </a:spcAft>
              <a:buNone/>
            </a:pPr>
            <a:r>
              <a:rPr lang="en" sz="1050" b="1">
                <a:solidFill>
                  <a:srgbClr val="F5D5D2"/>
                </a:solidFill>
                <a:latin typeface="Calibri"/>
                <a:ea typeface="Calibri"/>
                <a:cs typeface="Calibri"/>
                <a:sym typeface="Calibri"/>
              </a:rPr>
              <a:t>Ethical Concern</a:t>
            </a:r>
            <a:endParaRPr/>
          </a:p>
        </p:txBody>
      </p:sp>
      <p:sp>
        <p:nvSpPr>
          <p:cNvPr id="252" name="Google Shape;252;p24"/>
          <p:cNvSpPr/>
          <p:nvPr/>
        </p:nvSpPr>
        <p:spPr>
          <a:xfrm>
            <a:off x="3383250" y="3729698"/>
            <a:ext cx="2377500" cy="960000"/>
          </a:xfrm>
          <a:prstGeom prst="rect">
            <a:avLst/>
          </a:prstGeom>
          <a:noFill/>
          <a:ln>
            <a:noFill/>
          </a:ln>
        </p:spPr>
        <p:txBody>
          <a:bodyPr spcFirstLastPara="1" wrap="square" lIns="0" tIns="0" rIns="0" bIns="0" anchor="ctr" anchorCtr="0">
            <a:noAutofit/>
          </a:bodyPr>
          <a:lstStyle/>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Does this promote autonomy?</a:t>
            </a:r>
            <a:endParaRPr sz="1050">
              <a:solidFill>
                <a:srgbClr val="F5D5D2"/>
              </a:solidFill>
              <a:latin typeface="Calibri"/>
              <a:ea typeface="Calibri"/>
              <a:cs typeface="Calibri"/>
              <a:sym typeface="Calibri"/>
            </a:endParaRPr>
          </a:p>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Does this maintain privacy?</a:t>
            </a:r>
            <a:endParaRPr sz="1050">
              <a:solidFill>
                <a:srgbClr val="F5D5D2"/>
              </a:solidFill>
              <a:latin typeface="Calibri"/>
              <a:ea typeface="Calibri"/>
              <a:cs typeface="Calibri"/>
              <a:sym typeface="Calibri"/>
            </a:endParaRPr>
          </a:p>
          <a:p>
            <a:pPr marL="0" marR="0" lvl="0" indent="0" algn="ctr" rtl="0">
              <a:lnSpc>
                <a:spcPct val="150000"/>
              </a:lnSpc>
              <a:spcBef>
                <a:spcPts val="0"/>
              </a:spcBef>
              <a:spcAft>
                <a:spcPts val="0"/>
              </a:spcAft>
              <a:buClr>
                <a:srgbClr val="F5D5D2"/>
              </a:buClr>
              <a:buSzPts val="1050"/>
              <a:buFont typeface="Calibri"/>
              <a:buNone/>
            </a:pPr>
            <a:r>
              <a:rPr lang="en" sz="1050">
                <a:solidFill>
                  <a:srgbClr val="F5D5D2"/>
                </a:solidFill>
                <a:latin typeface="Calibri"/>
                <a:ea typeface="Calibri"/>
                <a:cs typeface="Calibri"/>
                <a:sym typeface="Calibri"/>
              </a:rPr>
              <a:t>Is this fair?</a:t>
            </a:r>
            <a:endParaRPr sz="1050">
              <a:solidFill>
                <a:srgbClr val="F5D5D2"/>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1122</Words>
  <Application>Microsoft Office PowerPoint</Application>
  <PresentationFormat>On-screen Show (16:9)</PresentationFormat>
  <Paragraphs>149</Paragraphs>
  <Slides>17</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Trebuchet MS</vt:lpstr>
      <vt:lpstr>Calibri</vt:lpstr>
      <vt:lpstr>Arial</vt:lpstr>
      <vt:lpstr>Roboto</vt:lpstr>
      <vt:lpstr>Simple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JB</dc:creator>
  <cp:lastModifiedBy>Brusseau, James J.</cp:lastModifiedBy>
  <cp:revision>1</cp:revision>
  <dcterms:modified xsi:type="dcterms:W3CDTF">2026-03-29T14:23:07Z</dcterms:modified>
</cp:coreProperties>
</file>